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51" r:id="rId2"/>
    <p:sldMasterId id="2147483777" r:id="rId3"/>
    <p:sldMasterId id="2147483849" r:id="rId4"/>
    <p:sldMasterId id="2147483861" r:id="rId5"/>
    <p:sldMasterId id="2147483898" r:id="rId6"/>
    <p:sldMasterId id="2147483934" r:id="rId7"/>
    <p:sldMasterId id="2147483958" r:id="rId8"/>
  </p:sldMasterIdLst>
  <p:notesMasterIdLst>
    <p:notesMasterId r:id="rId47"/>
  </p:notesMasterIdLst>
  <p:sldIdLst>
    <p:sldId id="302" r:id="rId9"/>
    <p:sldId id="279" r:id="rId10"/>
    <p:sldId id="300" r:id="rId11"/>
    <p:sldId id="304" r:id="rId12"/>
    <p:sldId id="269" r:id="rId13"/>
    <p:sldId id="266" r:id="rId14"/>
    <p:sldId id="264" r:id="rId15"/>
    <p:sldId id="261" r:id="rId16"/>
    <p:sldId id="293" r:id="rId17"/>
    <p:sldId id="280" r:id="rId18"/>
    <p:sldId id="292" r:id="rId19"/>
    <p:sldId id="281" r:id="rId20"/>
    <p:sldId id="294" r:id="rId21"/>
    <p:sldId id="260" r:id="rId22"/>
    <p:sldId id="276" r:id="rId23"/>
    <p:sldId id="272" r:id="rId24"/>
    <p:sldId id="287" r:id="rId25"/>
    <p:sldId id="288" r:id="rId26"/>
    <p:sldId id="277" r:id="rId27"/>
    <p:sldId id="278" r:id="rId28"/>
    <p:sldId id="258" r:id="rId29"/>
    <p:sldId id="257" r:id="rId30"/>
    <p:sldId id="286" r:id="rId31"/>
    <p:sldId id="289" r:id="rId32"/>
    <p:sldId id="271" r:id="rId33"/>
    <p:sldId id="262" r:id="rId34"/>
    <p:sldId id="296" r:id="rId35"/>
    <p:sldId id="265" r:id="rId36"/>
    <p:sldId id="273" r:id="rId37"/>
    <p:sldId id="275" r:id="rId38"/>
    <p:sldId id="274" r:id="rId39"/>
    <p:sldId id="284" r:id="rId40"/>
    <p:sldId id="285" r:id="rId41"/>
    <p:sldId id="303" r:id="rId42"/>
    <p:sldId id="297" r:id="rId43"/>
    <p:sldId id="301" r:id="rId44"/>
    <p:sldId id="298" r:id="rId45"/>
    <p:sldId id="270" r:id="rId4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957" autoAdjust="0"/>
  </p:normalViewPr>
  <p:slideViewPr>
    <p:cSldViewPr>
      <p:cViewPr varScale="1">
        <p:scale>
          <a:sx n="45" d="100"/>
          <a:sy n="45" d="100"/>
        </p:scale>
        <p:origin x="534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8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8E609-32BF-4E4C-AEF8-8B46C7177747}" type="datetimeFigureOut">
              <a:rPr lang="es-MX" smtClean="0"/>
              <a:t>15/09/2015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90A9D-B063-4A6E-B3F1-7336DC12EF59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1577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Benefits (salary/degree/higher education)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During this section Advisors may share with the students Why they decided to go to college,. </a:t>
            </a: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6543884-83BA-4EAF-AF7A-44A3D8DFCB6F}" type="slidenum">
              <a:rPr lang="en-US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496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690417BB-3F99-4D6A-8E9A-E5AFB5B13611}" type="slidenum">
              <a:rPr lang="en-US" sz="1200">
                <a:solidFill>
                  <a:prstClr val="black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435" tIns="45718" rIns="91435" bIns="45718"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rPr>
              <a:t>Lou -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rPr>
              <a:t>WHY IS HIGHER EDUCATION IMPORTANT?</a:t>
            </a:r>
          </a:p>
          <a:p>
            <a:pPr>
              <a:buClr>
                <a:srgbClr val="CC0000"/>
              </a:buClr>
              <a:buFont typeface="Wingdings" pitchFamily="2" charset="2"/>
              <a:buChar char="§"/>
              <a:defRPr/>
            </a:pPr>
            <a:r>
              <a:rPr lang="en-US" sz="2000" dirty="0"/>
              <a:t>More than half of all new jobs will require at least some college education</a:t>
            </a:r>
          </a:p>
          <a:p>
            <a:pPr marL="915994" lvl="1" indent="-523425">
              <a:buClr>
                <a:srgbClr val="CC0000"/>
              </a:buClr>
              <a:buFont typeface="Wingdings" pitchFamily="2" charset="2"/>
              <a:buChar char="§"/>
              <a:defRPr/>
            </a:pPr>
            <a:r>
              <a:rPr lang="en-US" sz="1600" dirty="0"/>
              <a:t>Twenty-two of the 30 fastest growing career fields require some postsecondary education</a:t>
            </a:r>
            <a:endParaRPr lang="en-US" sz="1500" dirty="0"/>
          </a:p>
          <a:p>
            <a:pPr>
              <a:buClr>
                <a:srgbClr val="CC0000"/>
              </a:buClr>
              <a:buFont typeface="Wingdings" pitchFamily="2" charset="2"/>
              <a:buChar char="§"/>
              <a:defRPr/>
            </a:pPr>
            <a:r>
              <a:rPr lang="en-US" sz="2000" dirty="0"/>
              <a:t>By 2020, the U.S. may face a shortage of 14 million workers with college-level skills</a:t>
            </a:r>
            <a:endParaRPr lang="en-US" sz="1500" dirty="0"/>
          </a:p>
          <a:p>
            <a:pPr>
              <a:buClr>
                <a:srgbClr val="CC0000"/>
              </a:buClr>
              <a:buFont typeface="Wingdings" pitchFamily="2" charset="2"/>
              <a:buChar char="§"/>
              <a:defRPr/>
            </a:pPr>
            <a:r>
              <a:rPr lang="en-US" sz="2000" dirty="0"/>
              <a:t>Every one year of postsecondary education will increase lifetime earning by as much as 15% and significantly decrease the likelihood of unemployment </a:t>
            </a:r>
            <a:endParaRPr lang="en-US" sz="2000" b="1" dirty="0"/>
          </a:p>
          <a:p>
            <a:pPr algn="ctr"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000" b="1" dirty="0"/>
              <a:t>Source: Bill &amp; Melinda Gates Foundation website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04290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37953BA-F874-4CB5-AD84-84DCA543433B}" type="slidenum">
              <a:rPr lang="en-US">
                <a:solidFill>
                  <a:prstClr val="black"/>
                </a:solidFill>
              </a:rPr>
              <a:pPr eaLnBrk="1" hangingPunct="1"/>
              <a:t>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662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EDA1F628-B904-41E9-A1CB-4D021F68C737}" type="slidenum">
              <a:rPr lang="en-US" sz="1200">
                <a:solidFill>
                  <a:prstClr val="black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29019271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9AAAD8-4864-4BCB-87B6-7C1C03171198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3433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EF2A20-06F4-4FF2-B80B-F7AA0A7E8060}" type="slidenum">
              <a:rPr lang="en-US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7768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0621B81-55D7-4EFA-AECE-0DA0CCD37A06}" type="slidenum">
              <a:rPr lang="en-US">
                <a:solidFill>
                  <a:prstClr val="black"/>
                </a:solidFill>
              </a:rPr>
              <a:pPr eaLnBrk="1" hangingPunct="1"/>
              <a:t>22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169005A1-5290-4F7D-B7A9-9F28CEECF661}" type="slidenum">
              <a:rPr lang="en-US" sz="1200">
                <a:solidFill>
                  <a:prstClr val="black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39518886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835092-F146-4450-89AD-58A91D21F220}" type="slidenum">
              <a:rPr lang="en-US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86240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7F2452-6E5D-48A4-A9C7-D86E855F156A}" type="slidenum">
              <a:rPr lang="en-US">
                <a:solidFill>
                  <a:prstClr val="black"/>
                </a:solidFill>
              </a:rPr>
              <a:pPr/>
              <a:t>38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4007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003CA5-7B45-4798-853B-8210628B19D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422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A1523-D172-49A6-8552-30BB0CECD48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340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2B972-7C5F-4DE2-88CF-5CAFCFC8E0A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839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1FA5F-891F-44E8-92C4-82443A76717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432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003CA5-7B45-4798-853B-8210628B19D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824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C25DE-5853-4564-9028-9C03A56B9B3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6923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386AE-97CD-42F0-B869-BD23633B2E7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71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A969F-1FAA-4439-AB36-D359FB19B8C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358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9C7E8-E567-45D4-91E2-62105AEB7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4252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AC767-5AAE-499E-8C50-4D6D31DBA24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7281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DF029-542A-4818-AD3E-D97C9958D03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919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C25DE-5853-4564-9028-9C03A56B9B3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781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4010B-59F3-4139-A5EA-D5236CD846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9633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5F44E-3D5F-4370-8B65-167E8AF3106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4225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A1523-D172-49A6-8552-30BB0CECD48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9825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2B972-7C5F-4DE2-88CF-5CAFCFC8E0A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252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1FA5F-891F-44E8-92C4-82443A76717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7708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1AE33FC-0BCA-4971-AA7D-AF5A8B15CDA4}" type="datetimeFigureOut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EBDDC3"/>
              </a:solidFill>
            </a:endParaRPr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234D103-C51E-4953-A856-5072BDD56638}" type="slidenum">
              <a:rPr lang="en-US">
                <a:solidFill>
                  <a:srgbClr val="EBDDC3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EBDDC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6284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5722C-76E3-41CF-894B-996E95E2B366}" type="datetimeFigureOut">
              <a:rPr lang="en-US">
                <a:solidFill>
                  <a:srgbClr val="775F55"/>
                </a:solidFill>
              </a:rPr>
              <a:pPr>
                <a:defRPr/>
              </a:pPr>
              <a:t>9/15/2015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0DCAD-7DEF-482B-BBF4-500FD5183A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9453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D5FB1-9E4D-4E7E-B76A-C09FCBE0B990}" type="datetimeFigureOut">
              <a:rPr lang="en-US">
                <a:solidFill>
                  <a:srgbClr val="775F55"/>
                </a:solidFill>
              </a:rPr>
              <a:pPr>
                <a:defRPr/>
              </a:pPr>
              <a:t>9/15/2015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A66DCE5-E59F-4D22-9157-41C5C50AFD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9423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E0F1A16-19C0-4EC2-A6DF-E44C6E1A275D}" type="datetimeFigureOut">
              <a:rPr lang="en-US">
                <a:solidFill>
                  <a:srgbClr val="775F55"/>
                </a:solidFill>
              </a:rPr>
              <a:pPr>
                <a:defRPr/>
              </a:pPr>
              <a:t>9/15/2015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5B0B89F-7C27-4BDF-A5AA-5212C832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859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66AC85F-9D21-49F3-9742-26EB1C6991C2}" type="datetimeFigureOut">
              <a:rPr lang="en-US">
                <a:solidFill>
                  <a:srgbClr val="775F55"/>
                </a:solidFill>
              </a:rPr>
              <a:pPr>
                <a:defRPr/>
              </a:pPr>
              <a:t>9/15/2015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C6A43BF-E274-44BA-A874-A5DD583487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611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386AE-97CD-42F0-B869-BD23633B2E7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1766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8AD25-EDF1-4521-BBA6-DC7DF843EB58}" type="datetimeFigureOut">
              <a:rPr lang="en-US">
                <a:solidFill>
                  <a:srgbClr val="775F55"/>
                </a:solidFill>
              </a:rPr>
              <a:pPr>
                <a:defRPr/>
              </a:pPr>
              <a:t>9/15/2015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A9A30-BE1F-4D85-A229-DBC0BC8C37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8153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27A99-25A6-4942-9589-80FE79FD94E3}" type="datetimeFigureOut">
              <a:rPr lang="en-US">
                <a:solidFill>
                  <a:srgbClr val="775F55"/>
                </a:solidFill>
              </a:rPr>
              <a:pPr>
                <a:defRPr/>
              </a:pPr>
              <a:t>9/15/2015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848C832-DAA3-4E9C-83EC-3BE073F4973D}" type="slidenum">
              <a:rPr lang="en-US">
                <a:solidFill>
                  <a:srgbClr val="775F55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8252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847C6-0D97-4C84-928C-926B247B3598}" type="datetimeFigureOut">
              <a:rPr lang="en-US">
                <a:solidFill>
                  <a:srgbClr val="775F55"/>
                </a:solidFill>
              </a:rPr>
              <a:pPr>
                <a:defRPr/>
              </a:pPr>
              <a:t>9/15/2015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D6960-D839-46B9-85A7-CB98651031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0579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69B0F16-28C4-40CA-979B-CFA08CD93ECA}" type="datetimeFigureOut">
              <a:rPr lang="en-US">
                <a:solidFill>
                  <a:srgbClr val="775F55"/>
                </a:solidFill>
              </a:rPr>
              <a:pPr>
                <a:defRPr/>
              </a:pPr>
              <a:t>9/15/2015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196CDA9C-115F-4C62-BE2C-06BD08F2C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46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89AE9-23BE-4A6D-B4B4-CD3930B09D82}" type="datetimeFigureOut">
              <a:rPr lang="en-US">
                <a:solidFill>
                  <a:srgbClr val="775F55"/>
                </a:solidFill>
              </a:rPr>
              <a:pPr>
                <a:defRPr/>
              </a:pPr>
              <a:t>9/15/2015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644C7-BB2D-47CE-B976-21265D04F7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109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B56AF-04AC-4CD7-AF2A-A2A0B15040E0}" type="datetimeFigureOut">
              <a:rPr lang="en-US">
                <a:solidFill>
                  <a:srgbClr val="775F55"/>
                </a:solidFill>
              </a:rPr>
              <a:pPr>
                <a:defRPr/>
              </a:pPr>
              <a:t>9/15/2015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03181-DD2A-4DB4-81FF-6932881073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1254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0AED71-2246-4B71-9D5F-034E85EC812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0158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88E0CA-4393-44C4-ACB2-804B0158AF4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13325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2A87DB-CA3B-4F01-B632-F7DB50687B4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9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E904B-33F9-4FA6-95CB-14A43E4FCB7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532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A969F-1FAA-4439-AB36-D359FB19B8C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8098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3C65C-64C6-451B-B7B6-55B9B5FB486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426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E6908-617A-4D75-9764-81720414BD4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76893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446AEC-BF00-4A89-B58C-DA9962C7380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1384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8F0095-15AA-47F5-82DC-A2A0BF55CF9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6246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0ACF7-88E2-4B88-9390-8DD5D3147A1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52218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4DB42-33E9-48DE-A878-F563B283C2A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65056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51072-B5C1-4FC4-93FE-D9FE63246FF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51156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0AED71-2246-4B71-9D5F-034E85EC812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44699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88E0CA-4393-44C4-ACB2-804B0158AF4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34414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2A87DB-CA3B-4F01-B632-F7DB50687B4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282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9C7E8-E567-45D4-91E2-62105AEB7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93505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E904B-33F9-4FA6-95CB-14A43E4FCB7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34958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3C65C-64C6-451B-B7B6-55B9B5FB486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14776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E6908-617A-4D75-9764-81720414BD4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40018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446AEC-BF00-4A89-B58C-DA9962C7380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42861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8F0095-15AA-47F5-82DC-A2A0BF55CF9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5512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0ACF7-88E2-4B88-9390-8DD5D3147A1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8978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4DB42-33E9-48DE-A878-F563B283C2A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95995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51072-B5C1-4FC4-93FE-D9FE63246FF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17746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192F4-FD18-4A61-BFF8-3B50538381C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11817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8C253-0EE4-4D41-830A-B0FC093AD43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586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AC767-5AAE-499E-8C50-4D6D31DBA24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83389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355F31-451B-4C20-A861-31FCD13661E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78770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C7C8-8F73-49B5-BFD0-B6E17CFAAA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43523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472B25-7745-43DA-B19B-F2802137DB4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64152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4E6ED-7036-4FF3-9DC4-0E11A12086F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44461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6D5241-62C3-4A58-A11F-CCA815E60D8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45479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C1292-3670-4A81-B2E5-6743D76E858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56998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8E913-BEF8-45EA-97D6-A89546568C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1001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626A8-232A-4B29-B813-E3A19B15852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44949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B31D7B-7A98-4F9D-8399-F8645146AA8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68891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16AB3EC-1CC3-41B0-9D69-398A5EC738B8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4884EC0-AFDC-4346-918D-E013470A00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677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DF029-542A-4818-AD3E-D97C9958D03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74032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AB3EC-1CC3-41B0-9D69-398A5EC738B8}" type="datetimeFigureOut">
              <a:rPr lang="en-US" smtClean="0">
                <a:solidFill>
                  <a:prstClr val="black"/>
                </a:solidFill>
              </a:rPr>
              <a:pPr/>
              <a:t>9/15/2015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884EC0-AFDC-4346-918D-E013470A008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446455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AB3EC-1CC3-41B0-9D69-398A5EC738B8}" type="datetimeFigureOut">
              <a:rPr lang="en-US" smtClean="0">
                <a:solidFill>
                  <a:prstClr val="white"/>
                </a:solidFill>
              </a:rPr>
              <a:pPr/>
              <a:t>9/15/2015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884EC0-AFDC-4346-918D-E013470A008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9524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AB3EC-1CC3-41B0-9D69-398A5EC738B8}" type="datetimeFigureOut">
              <a:rPr lang="en-US" smtClean="0">
                <a:solidFill>
                  <a:prstClr val="white"/>
                </a:solidFill>
              </a:rPr>
              <a:pPr/>
              <a:t>9/15/2015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884EC0-AFDC-4346-918D-E013470A008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282038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AB3EC-1CC3-41B0-9D69-398A5EC738B8}" type="datetimeFigureOut">
              <a:rPr lang="en-US" smtClean="0">
                <a:solidFill>
                  <a:prstClr val="black"/>
                </a:solidFill>
              </a:rPr>
              <a:pPr/>
              <a:t>9/15/2015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884EC0-AFDC-4346-918D-E013470A008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9191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AB3EC-1CC3-41B0-9D69-398A5EC738B8}" type="datetimeFigureOut">
              <a:rPr lang="en-US" smtClean="0">
                <a:solidFill>
                  <a:prstClr val="white"/>
                </a:solidFill>
              </a:rPr>
              <a:pPr/>
              <a:t>9/15/2015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884EC0-AFDC-4346-918D-E013470A008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091146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AB3EC-1CC3-41B0-9D69-398A5EC738B8}" type="datetimeFigureOut">
              <a:rPr lang="en-US" smtClean="0">
                <a:solidFill>
                  <a:prstClr val="black"/>
                </a:solidFill>
              </a:rPr>
              <a:pPr/>
              <a:t>9/15/2015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884EC0-AFDC-4346-918D-E013470A008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62691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16AB3EC-1CC3-41B0-9D69-398A5EC738B8}" type="datetimeFigureOut">
              <a:rPr lang="en-US" smtClean="0">
                <a:solidFill>
                  <a:prstClr val="black"/>
                </a:solidFill>
              </a:rPr>
              <a:pPr/>
              <a:t>9/15/2015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884EC0-AFDC-4346-918D-E013470A008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5647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16AB3EC-1CC3-41B0-9D69-398A5EC738B8}" type="datetimeFigureOut">
              <a:rPr lang="en-US" smtClean="0">
                <a:solidFill>
                  <a:prstClr val="white"/>
                </a:solidFill>
              </a:rPr>
              <a:pPr/>
              <a:t>9/15/2015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4884EC0-AFDC-4346-918D-E013470A008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6370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AB3EC-1CC3-41B0-9D69-398A5EC738B8}" type="datetimeFigureOut">
              <a:rPr lang="en-US" smtClean="0">
                <a:solidFill>
                  <a:prstClr val="black"/>
                </a:solidFill>
              </a:rPr>
              <a:pPr/>
              <a:t>9/15/2015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884EC0-AFDC-4346-918D-E013470A008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60412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AB3EC-1CC3-41B0-9D69-398A5EC738B8}" type="datetimeFigureOut">
              <a:rPr lang="en-US" smtClean="0">
                <a:solidFill>
                  <a:prstClr val="black"/>
                </a:solidFill>
              </a:rPr>
              <a:pPr/>
              <a:t>9/15/2015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884EC0-AFDC-4346-918D-E013470A008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976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4010B-59F3-4139-A5EA-D5236CD846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68431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AB3EC-1CC3-41B0-9D69-398A5EC738B8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84EC0-AFDC-4346-918D-E013470A00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AB3EC-1CC3-41B0-9D69-398A5EC738B8}" type="datetimeFigureOut">
              <a:rPr lang="en-US" smtClean="0">
                <a:solidFill>
                  <a:prstClr val="black"/>
                </a:solidFill>
              </a:rPr>
              <a:pPr/>
              <a:t>9/15/2015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84EC0-AFDC-4346-918D-E013470A008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AB3EC-1CC3-41B0-9D69-398A5EC738B8}" type="datetimeFigureOut">
              <a:rPr lang="en-US" smtClean="0">
                <a:solidFill>
                  <a:prstClr val="white"/>
                </a:solidFill>
              </a:rPr>
              <a:pPr/>
              <a:t>9/15/2015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84EC0-AFDC-4346-918D-E013470A008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AB3EC-1CC3-41B0-9D69-398A5EC738B8}" type="datetimeFigureOut">
              <a:rPr lang="en-US" smtClean="0">
                <a:solidFill>
                  <a:prstClr val="white"/>
                </a:solidFill>
              </a:rPr>
              <a:pPr/>
              <a:t>9/15/2015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84EC0-AFDC-4346-918D-E013470A008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AB3EC-1CC3-41B0-9D69-398A5EC738B8}" type="datetimeFigureOut">
              <a:rPr lang="en-US" smtClean="0">
                <a:solidFill>
                  <a:prstClr val="black"/>
                </a:solidFill>
              </a:rPr>
              <a:pPr/>
              <a:t>9/15/2015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84EC0-AFDC-4346-918D-E013470A008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AB3EC-1CC3-41B0-9D69-398A5EC738B8}" type="datetimeFigureOut">
              <a:rPr lang="en-US" smtClean="0">
                <a:solidFill>
                  <a:prstClr val="white"/>
                </a:solidFill>
              </a:rPr>
              <a:pPr/>
              <a:t>9/15/2015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84EC0-AFDC-4346-918D-E013470A008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AB3EC-1CC3-41B0-9D69-398A5EC738B8}" type="datetimeFigureOut">
              <a:rPr lang="en-US" smtClean="0">
                <a:solidFill>
                  <a:prstClr val="black"/>
                </a:solidFill>
              </a:rPr>
              <a:pPr/>
              <a:t>9/15/2015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84EC0-AFDC-4346-918D-E013470A008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AB3EC-1CC3-41B0-9D69-398A5EC738B8}" type="datetimeFigureOut">
              <a:rPr lang="en-US" smtClean="0">
                <a:solidFill>
                  <a:prstClr val="black"/>
                </a:solidFill>
              </a:rPr>
              <a:pPr/>
              <a:t>9/15/2015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4884EC0-AFDC-4346-918D-E013470A008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AB3EC-1CC3-41B0-9D69-398A5EC738B8}" type="datetimeFigureOut">
              <a:rPr lang="en-US" smtClean="0">
                <a:solidFill>
                  <a:prstClr val="white"/>
                </a:solidFill>
              </a:rPr>
              <a:pPr/>
              <a:t>9/15/2015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84EC0-AFDC-4346-918D-E013470A008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AB3EC-1CC3-41B0-9D69-398A5EC738B8}" type="datetimeFigureOut">
              <a:rPr lang="en-US" smtClean="0">
                <a:solidFill>
                  <a:prstClr val="black"/>
                </a:solidFill>
              </a:rPr>
              <a:pPr/>
              <a:t>9/15/2015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84EC0-AFDC-4346-918D-E013470A008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5F44E-3D5F-4370-8B65-167E8AF3106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76881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AB3EC-1CC3-41B0-9D69-398A5EC738B8}" type="datetimeFigureOut">
              <a:rPr lang="en-US" smtClean="0">
                <a:solidFill>
                  <a:prstClr val="black"/>
                </a:solidFill>
              </a:rPr>
              <a:pPr/>
              <a:t>9/15/2015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84EC0-AFDC-4346-918D-E013470A008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A1FD70-952D-4F89-B0B4-BEBB15E09FF2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252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A1FD70-952D-4F89-B0B4-BEBB15E09FF2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580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6BF551-C9B4-455A-9C34-2CEB9B9E14E8}" type="datetimeFigureOut">
              <a:rPr lang="en-US">
                <a:solidFill>
                  <a:srgbClr val="775F55"/>
                </a:solidFill>
              </a:rPr>
              <a:pPr>
                <a:defRPr/>
              </a:pPr>
              <a:t>9/15/2015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9F3FE5-7010-4C18-9A4B-A905CC24EE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437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2BB5023-DE06-44F5-98C5-F3544948138D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599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2BB5023-DE06-44F5-98C5-F3544948138D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607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2739E8C-0DDC-4358-A7BB-B585BB41E3E5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393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16AB3EC-1CC3-41B0-9D69-398A5EC738B8}" type="datetimeFigureOut">
              <a:rPr lang="en-US" smtClean="0">
                <a:solidFill>
                  <a:prstClr val="black"/>
                </a:solidFill>
              </a:rPr>
              <a:pPr/>
              <a:t>9/15/2015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4884EC0-AFDC-4346-918D-E013470A008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44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A1FD70-952D-4F89-B0B4-BEBB15E09FF2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4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1.pn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dsu.edu/" TargetMode="External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8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8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8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8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8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2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smtClean="0"/>
              <a:t>Junior guidance lesson</a:t>
            </a:r>
            <a:endParaRPr lang="en-US" sz="3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7079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2600"/>
            <a:ext cx="8229600" cy="1143000"/>
          </a:xfrm>
        </p:spPr>
        <p:txBody>
          <a:bodyPr>
            <a:noAutofit/>
          </a:bodyPr>
          <a:lstStyle/>
          <a:p>
            <a:r>
              <a:rPr lang="en-US" sz="4400" dirty="0" smtClean="0"/>
              <a:t>What is the Correlation between having a College Education </a:t>
            </a:r>
            <a:br>
              <a:rPr lang="en-US" sz="4400" dirty="0" smtClean="0"/>
            </a:br>
            <a:r>
              <a:rPr lang="en-US" sz="4400" dirty="0" smtClean="0"/>
              <a:t>&amp; Unemployment Rates?</a:t>
            </a:r>
            <a:br>
              <a:rPr lang="en-US" sz="4400" dirty="0" smtClean="0"/>
            </a:b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88656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/>
              <a:t>U.S. Unemployment Rates</a:t>
            </a:r>
            <a:endParaRPr lang="es-MX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524000"/>
            <a:ext cx="8229600" cy="4525963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+mj-lt"/>
              </a:rPr>
              <a:t>3.9%		College Graduates</a:t>
            </a:r>
          </a:p>
          <a:p>
            <a:r>
              <a:rPr lang="en-US" sz="3200" dirty="0" smtClean="0">
                <a:latin typeface="+mj-lt"/>
              </a:rPr>
              <a:t>7.9% 	Two-Year A.A. Degrees</a:t>
            </a:r>
          </a:p>
          <a:p>
            <a:r>
              <a:rPr lang="en-US" sz="3200" dirty="0" smtClean="0">
                <a:latin typeface="+mj-lt"/>
              </a:rPr>
              <a:t>8.1%		High School Graduates</a:t>
            </a:r>
          </a:p>
          <a:p>
            <a:r>
              <a:rPr lang="en-US" sz="3200" dirty="0" smtClean="0">
                <a:latin typeface="+mj-lt"/>
              </a:rPr>
              <a:t>13%		High School Drop-Outs</a:t>
            </a:r>
            <a:endParaRPr lang="es-MX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8183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676400"/>
            <a:ext cx="8229600" cy="1143000"/>
          </a:xfrm>
        </p:spPr>
        <p:txBody>
          <a:bodyPr>
            <a:noAutofit/>
          </a:bodyPr>
          <a:lstStyle/>
          <a:p>
            <a:r>
              <a:rPr lang="en-US" sz="4400" dirty="0" smtClean="0"/>
              <a:t>What is the </a:t>
            </a:r>
            <a:r>
              <a:rPr lang="en-US" sz="4400" dirty="0" err="1" smtClean="0"/>
              <a:t>CoRrelation</a:t>
            </a:r>
            <a:r>
              <a:rPr lang="en-US" sz="4400" dirty="0" smtClean="0"/>
              <a:t> between having a College Education and Life Expectancy?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304285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/>
              <a:t>LIFE EXPECTANCY</a:t>
            </a:r>
            <a:endParaRPr lang="es-MX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524000"/>
            <a:ext cx="7520940" cy="3579849"/>
          </a:xfrm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3200" dirty="0" smtClean="0">
                <a:latin typeface="+mj-lt"/>
              </a:rPr>
              <a:t>75:  age high </a:t>
            </a:r>
            <a:r>
              <a:rPr lang="en-US" sz="3200" dirty="0">
                <a:latin typeface="+mj-lt"/>
              </a:rPr>
              <a:t>s</a:t>
            </a:r>
            <a:r>
              <a:rPr lang="en-US" sz="3200" dirty="0" smtClean="0">
                <a:latin typeface="+mj-lt"/>
              </a:rPr>
              <a:t>chool </a:t>
            </a:r>
            <a:r>
              <a:rPr lang="en-US" sz="3200" dirty="0">
                <a:latin typeface="+mj-lt"/>
              </a:rPr>
              <a:t>g</a:t>
            </a:r>
            <a:r>
              <a:rPr lang="en-US" sz="3200" dirty="0" smtClean="0">
                <a:latin typeface="+mj-lt"/>
              </a:rPr>
              <a:t>raduates can expect to live to.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3200" dirty="0" smtClean="0">
              <a:latin typeface="+mj-lt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 smtClean="0">
                <a:latin typeface="+mj-lt"/>
              </a:rPr>
              <a:t> 82: age people with some college education can expect to live to.</a:t>
            </a:r>
            <a:endParaRPr lang="es-MX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9079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2057400"/>
            <a:ext cx="8013700" cy="4114800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b="1" smtClean="0"/>
              <a:t>UC</a:t>
            </a:r>
            <a:r>
              <a:rPr lang="en-US" sz="2000" smtClean="0"/>
              <a:t>:  10 campuses</a:t>
            </a:r>
          </a:p>
          <a:p>
            <a:pPr marL="914400" lvl="1" indent="-569913" eaLnBrk="1" hangingPunct="1">
              <a:lnSpc>
                <a:spcPct val="80000"/>
              </a:lnSpc>
              <a:buFontTx/>
              <a:buChar char="•"/>
            </a:pPr>
            <a:r>
              <a:rPr lang="en-US" sz="2000" smtClean="0"/>
              <a:t>Top 12.5% of high school graduates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endParaRPr lang="en-US" sz="2000" smtClean="0"/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b="1" smtClean="0"/>
              <a:t>CSU</a:t>
            </a:r>
            <a:r>
              <a:rPr lang="en-US" sz="2000" smtClean="0"/>
              <a:t>:  23 campuses</a:t>
            </a:r>
          </a:p>
          <a:p>
            <a:pPr marL="914400" lvl="1" indent="-569913" eaLnBrk="1" hangingPunct="1">
              <a:lnSpc>
                <a:spcPct val="80000"/>
              </a:lnSpc>
              <a:buFontTx/>
              <a:buChar char="•"/>
            </a:pPr>
            <a:r>
              <a:rPr lang="en-US" sz="2000" smtClean="0"/>
              <a:t>Top 33% of high school graduates</a:t>
            </a:r>
          </a:p>
          <a:p>
            <a:pPr marL="914400" lvl="1" indent="-569913" eaLnBrk="1" hangingPunct="1">
              <a:lnSpc>
                <a:spcPct val="80000"/>
              </a:lnSpc>
            </a:pPr>
            <a:endParaRPr lang="en-US" sz="2000" smtClean="0"/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b="1" smtClean="0"/>
              <a:t>Private Universities :</a:t>
            </a:r>
            <a:r>
              <a:rPr lang="en-US" sz="2000" smtClean="0"/>
              <a:t> </a:t>
            </a:r>
          </a:p>
          <a:p>
            <a:pPr marL="914400" lvl="1" indent="-569913" eaLnBrk="1" hangingPunct="1">
              <a:lnSpc>
                <a:spcPct val="80000"/>
              </a:lnSpc>
              <a:buFontTx/>
              <a:buChar char="•"/>
            </a:pPr>
            <a:r>
              <a:rPr lang="en-US" sz="2000" smtClean="0"/>
              <a:t>over 100 schools</a:t>
            </a:r>
          </a:p>
          <a:p>
            <a:pPr marL="914400" lvl="1" indent="-569913" eaLnBrk="1" hangingPunct="1"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b="1" smtClean="0"/>
              <a:t>Community Colleges:</a:t>
            </a:r>
          </a:p>
          <a:p>
            <a:pPr marL="914400" lvl="1" indent="-569913" eaLnBrk="1" hangingPunct="1">
              <a:lnSpc>
                <a:spcPct val="80000"/>
              </a:lnSpc>
              <a:buFontTx/>
              <a:buChar char="•"/>
            </a:pPr>
            <a:r>
              <a:rPr lang="en-US" sz="2000" smtClean="0"/>
              <a:t>over 100 schools</a:t>
            </a:r>
          </a:p>
          <a:p>
            <a:pPr marL="914400" lvl="1" indent="-569913" eaLnBrk="1" hangingPunct="1">
              <a:lnSpc>
                <a:spcPct val="80000"/>
              </a:lnSpc>
              <a:buFontTx/>
              <a:buChar char="•"/>
            </a:pPr>
            <a:r>
              <a:rPr lang="en-US" sz="2000" smtClean="0"/>
              <a:t>Open to high school graduates.  Units can be transferred to a 4 year university.</a:t>
            </a:r>
          </a:p>
        </p:txBody>
      </p:sp>
      <p:pic>
        <p:nvPicPr>
          <p:cNvPr id="8197" name="Picture 6" descr="CSUD ATHL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8763" y="2562225"/>
            <a:ext cx="1017587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198" name="Picture 7" descr="CSUDH LO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2825750"/>
            <a:ext cx="26352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8199" name="Picture 8" descr="CSUDHCATALO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78763" y="1527175"/>
            <a:ext cx="1036637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8200" name="Picture 9" descr="CSUDHFlower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05400" y="1524000"/>
            <a:ext cx="263525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9223" name="WordArt 8"/>
          <p:cNvSpPr>
            <a:spLocks noChangeArrowheads="1" noChangeShapeType="1" noTextEdit="1"/>
          </p:cNvSpPr>
          <p:nvPr/>
        </p:nvSpPr>
        <p:spPr bwMode="auto">
          <a:xfrm>
            <a:off x="1219200" y="228600"/>
            <a:ext cx="600075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California's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Higher Education System</a:t>
            </a:r>
          </a:p>
        </p:txBody>
      </p:sp>
    </p:spTree>
    <p:extLst>
      <p:ext uri="{BB962C8B-B14F-4D97-AF65-F5344CB8AC3E}">
        <p14:creationId xmlns:p14="http://schemas.microsoft.com/office/powerpoint/2010/main" val="876676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/>
          <p:cNvPicPr>
            <a:picLocks noChangeAspect="1" noChangeArrowheads="1"/>
          </p:cNvPicPr>
          <p:nvPr/>
        </p:nvPicPr>
        <p:blipFill>
          <a:blip r:embed="rId2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613" y="1336675"/>
            <a:ext cx="4446587" cy="552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914400" y="152400"/>
            <a:ext cx="75438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3600" smtClean="0">
                <a:solidFill>
                  <a:srgbClr val="0070C0"/>
                </a:solidFill>
                <a:latin typeface="Arial" charset="0"/>
              </a:rPr>
              <a:t>University of California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u="sng" smtClean="0">
                <a:solidFill>
                  <a:srgbClr val="FFFFFF"/>
                </a:solidFill>
                <a:latin typeface="Arial" charset="0"/>
              </a:rPr>
              <a:t>www.universityofcalifornia.edu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17412" name="Rectangle 5"/>
          <p:cNvSpPr>
            <a:spLocks noGrp="1" noChangeArrowheads="1"/>
          </p:cNvSpPr>
          <p:nvPr>
            <p:ph idx="1"/>
          </p:nvPr>
        </p:nvSpPr>
        <p:spPr>
          <a:xfrm>
            <a:off x="0" y="762000"/>
            <a:ext cx="5486400" cy="5486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800" dirty="0" smtClean="0"/>
              <a:t>9 campuses in CA</a:t>
            </a:r>
          </a:p>
          <a:p>
            <a:pPr eaLnBrk="1" hangingPunct="1">
              <a:defRPr/>
            </a:pPr>
            <a:r>
              <a:rPr lang="en-US" sz="2000" dirty="0" smtClean="0"/>
              <a:t>Targets upper 12% of high school students – </a:t>
            </a:r>
            <a:endParaRPr lang="en-US" sz="2000" dirty="0" smtClean="0">
              <a:solidFill>
                <a:srgbClr val="C00000"/>
              </a:solidFill>
            </a:endParaRPr>
          </a:p>
          <a:p>
            <a:pPr marL="742950" indent="-280988" eaLnBrk="1" hangingPunct="1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C00000"/>
                </a:solidFill>
              </a:rPr>
              <a:t>ELC Program: top 9% of high school graduates 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           guaranteed UC admission from high school</a:t>
            </a:r>
            <a:endParaRPr lang="en-US" dirty="0">
              <a:solidFill>
                <a:srgbClr val="C00000"/>
              </a:solidFill>
            </a:endParaRPr>
          </a:p>
          <a:p>
            <a:pPr marL="742950" indent="-280988" eaLnBrk="1" hangingPunct="1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C00000"/>
                </a:solidFill>
              </a:rPr>
              <a:t>Comprehensive Review of students</a:t>
            </a:r>
          </a:p>
          <a:p>
            <a:pPr eaLnBrk="1" hangingPunct="1">
              <a:buFontTx/>
              <a:buNone/>
              <a:defRPr/>
            </a:pPr>
            <a:endParaRPr lang="en-US" sz="1000" dirty="0" smtClean="0"/>
          </a:p>
          <a:p>
            <a:pPr eaLnBrk="1" hangingPunct="1">
              <a:defRPr/>
            </a:pPr>
            <a:r>
              <a:rPr lang="en-US" sz="2000" dirty="0" smtClean="0"/>
              <a:t>Minimum GPA is 3.0:</a:t>
            </a:r>
            <a:endParaRPr lang="en-US" sz="2000" dirty="0" smtClean="0">
              <a:solidFill>
                <a:srgbClr val="C00000"/>
              </a:solidFill>
            </a:endParaRPr>
          </a:p>
          <a:p>
            <a:pPr marL="747712" lvl="1" indent="-285750" eaLnBrk="1" hangingPunct="1"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C00000"/>
                </a:solidFill>
              </a:rPr>
              <a:t>Non-selective campuses 3.3+</a:t>
            </a:r>
          </a:p>
          <a:p>
            <a:pPr marL="747712" lvl="1" indent="-285750" eaLnBrk="1" hangingPunct="1"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C00000"/>
                </a:solidFill>
              </a:rPr>
              <a:t>Selective campuses 3.95+</a:t>
            </a:r>
            <a:endParaRPr lang="en-US" sz="1000" dirty="0" smtClean="0">
              <a:solidFill>
                <a:srgbClr val="C00000"/>
              </a:solidFill>
            </a:endParaRPr>
          </a:p>
          <a:p>
            <a:pPr eaLnBrk="1" hangingPunct="1">
              <a:defRPr/>
            </a:pPr>
            <a:r>
              <a:rPr lang="en-US" sz="2000" dirty="0" smtClean="0"/>
              <a:t>Applications are due senior year from </a:t>
            </a:r>
            <a:endParaRPr lang="en-US" sz="2000" dirty="0"/>
          </a:p>
          <a:p>
            <a:pPr eaLnBrk="1" hangingPunct="1">
              <a:defRPr/>
            </a:pPr>
            <a:r>
              <a:rPr lang="en-US" sz="2000" dirty="0" smtClean="0"/>
              <a:t>November 1-30.</a:t>
            </a:r>
          </a:p>
          <a:p>
            <a:pPr eaLnBrk="1" hangingPunct="1">
              <a:buFontTx/>
              <a:buNone/>
              <a:defRPr/>
            </a:pPr>
            <a:endParaRPr lang="en-US" sz="1000" dirty="0" smtClean="0"/>
          </a:p>
          <a:p>
            <a:pPr eaLnBrk="1" hangingPunct="1">
              <a:defRPr/>
            </a:pPr>
            <a:endParaRPr lang="en-US" sz="2000" dirty="0" smtClean="0"/>
          </a:p>
          <a:p>
            <a:pPr eaLnBrk="1" hangingPunct="1">
              <a:buFontTx/>
              <a:buNone/>
              <a:defRPr/>
            </a:pPr>
            <a:endParaRPr lang="en-US" sz="2000" u="sng" dirty="0" smtClean="0"/>
          </a:p>
        </p:txBody>
      </p:sp>
    </p:spTree>
    <p:extLst>
      <p:ext uri="{BB962C8B-B14F-4D97-AF65-F5344CB8AC3E}">
        <p14:creationId xmlns:p14="http://schemas.microsoft.com/office/powerpoint/2010/main" val="171496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Graduation Cap and Diplom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074">
            <a:off x="6388100" y="152400"/>
            <a:ext cx="3022600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72708" name="Picture 4" descr="IMG_449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95425"/>
            <a:ext cx="3340100" cy="250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12" name="Picture 8" descr="beesuit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287838"/>
            <a:ext cx="3375025" cy="2532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16" name="Picture 12" descr="geisel_library_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438400"/>
            <a:ext cx="47625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19" name="WordArt 15"/>
          <p:cNvSpPr>
            <a:spLocks noChangeArrowheads="1" noChangeShapeType="1" noTextEdit="1"/>
          </p:cNvSpPr>
          <p:nvPr/>
        </p:nvSpPr>
        <p:spPr bwMode="auto">
          <a:xfrm>
            <a:off x="276225" y="492125"/>
            <a:ext cx="5972175" cy="6889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4000" b="1" kern="1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0033CC"/>
                    </a:gs>
                    <a:gs pos="100000">
                      <a:srgbClr val="0066FF"/>
                    </a:gs>
                  </a:gsLst>
                  <a:lin ang="5400000" scaled="1"/>
                </a:gradFill>
                <a:latin typeface="Arial Black"/>
              </a:rPr>
              <a:t>University of California</a:t>
            </a:r>
          </a:p>
        </p:txBody>
      </p:sp>
      <p:sp>
        <p:nvSpPr>
          <p:cNvPr id="72720" name="WordArt 16"/>
          <p:cNvSpPr>
            <a:spLocks noChangeArrowheads="1" noChangeShapeType="1" noTextEdit="1"/>
          </p:cNvSpPr>
          <p:nvPr/>
        </p:nvSpPr>
        <p:spPr bwMode="auto">
          <a:xfrm>
            <a:off x="4038600" y="1600200"/>
            <a:ext cx="25146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3600" b="1" kern="1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0033CC"/>
                    </a:gs>
                    <a:gs pos="100000">
                      <a:srgbClr val="0066FF"/>
                    </a:gs>
                  </a:gsLst>
                  <a:lin ang="5400000" scaled="1"/>
                </a:gradFill>
                <a:latin typeface="Arial Black"/>
              </a:rPr>
              <a:t>San Diego</a:t>
            </a:r>
          </a:p>
        </p:txBody>
      </p:sp>
    </p:spTree>
    <p:extLst>
      <p:ext uri="{BB962C8B-B14F-4D97-AF65-F5344CB8AC3E}">
        <p14:creationId xmlns:p14="http://schemas.microsoft.com/office/powerpoint/2010/main" val="511343056"/>
      </p:ext>
    </p:extLst>
  </p:cSld>
  <p:clrMapOvr>
    <a:masterClrMapping/>
  </p:clrMapOvr>
  <p:transition advTm="5765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UCSD</a:t>
            </a:r>
            <a:endParaRPr lang="es-MX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3200" dirty="0" smtClean="0">
                <a:latin typeface="+mj-lt"/>
              </a:rPr>
              <a:t>Ranked as one of the top universities in the country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 smtClean="0">
                <a:latin typeface="+mj-lt"/>
              </a:rPr>
              <a:t>Approximately 20% of applicants are admitted</a:t>
            </a:r>
          </a:p>
          <a:p>
            <a:pPr marL="566928" indent="-457200">
              <a:buFont typeface="Wingdings" pitchFamily="2" charset="2"/>
              <a:buChar char="v"/>
            </a:pPr>
            <a:endParaRPr lang="en-US" sz="3200" dirty="0" smtClean="0">
              <a:latin typeface="+mj-lt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 smtClean="0">
                <a:latin typeface="+mj-lt"/>
              </a:rPr>
              <a:t>Mean a-g GPA: 4.1</a:t>
            </a:r>
          </a:p>
          <a:p>
            <a:pPr marL="566928" indent="-457200">
              <a:buFont typeface="Wingdings" pitchFamily="2" charset="2"/>
              <a:buChar char="v"/>
            </a:pPr>
            <a:endParaRPr lang="en-US" sz="3200" dirty="0" smtClean="0">
              <a:latin typeface="+mj-lt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 smtClean="0">
                <a:latin typeface="+mj-lt"/>
              </a:rPr>
              <a:t>Mean SAT score: 1991</a:t>
            </a:r>
            <a:endParaRPr lang="es-MX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420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UCSD Criteria for Admission</a:t>
            </a:r>
            <a:endParaRPr lang="es-MX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914400"/>
            <a:ext cx="7520940" cy="3928572"/>
          </a:xfrm>
        </p:spPr>
        <p:txBody>
          <a:bodyPr>
            <a:no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400" dirty="0" smtClean="0">
                <a:latin typeface="+mj-lt"/>
              </a:rPr>
              <a:t>GPA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2400" dirty="0" smtClean="0">
                <a:latin typeface="+mj-lt"/>
              </a:rPr>
              <a:t>A-G classes, honors &amp; AP, rigor, senior year course load, transferable college classes 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2400" dirty="0" smtClean="0">
                <a:latin typeface="+mj-lt"/>
              </a:rPr>
              <a:t>SAT or ACT scores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2400" dirty="0" smtClean="0">
                <a:latin typeface="+mj-lt"/>
              </a:rPr>
              <a:t>Personal Qualities – leadership, concern for others, perseverance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2400" dirty="0" smtClean="0">
                <a:latin typeface="+mj-lt"/>
              </a:rPr>
              <a:t>Accomplishments in the arts or athletics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2400" dirty="0" smtClean="0">
                <a:latin typeface="+mj-lt"/>
              </a:rPr>
              <a:t>Employment, community service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2400" dirty="0" smtClean="0">
                <a:latin typeface="+mj-lt"/>
              </a:rPr>
              <a:t>Proven ability to overcome challenges</a:t>
            </a:r>
          </a:p>
          <a:p>
            <a:pPr marL="566928" indent="-457200">
              <a:buFont typeface="Wingdings" pitchFamily="2" charset="2"/>
              <a:buChar char="v"/>
            </a:pPr>
            <a:endParaRPr lang="es-MX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1854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-228600"/>
            <a:ext cx="8382000" cy="1431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CC00"/>
                </a:solidFill>
              </a:rPr>
              <a:t>California State University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sz="1400" b="1" u="sng" dirty="0" smtClean="0"/>
              <a:t>www.csumentor.edu</a:t>
            </a:r>
            <a:endParaRPr lang="en-US" sz="1400" dirty="0" smtClean="0">
              <a:solidFill>
                <a:srgbClr val="FFCC00"/>
              </a:solidFill>
            </a:endParaRPr>
          </a:p>
        </p:txBody>
      </p:sp>
      <p:sp>
        <p:nvSpPr>
          <p:cNvPr id="15363" name="Rectangle 5"/>
          <p:cNvSpPr>
            <a:spLocks noGrp="1" noChangeArrowheads="1"/>
          </p:cNvSpPr>
          <p:nvPr>
            <p:ph idx="1"/>
          </p:nvPr>
        </p:nvSpPr>
        <p:spPr>
          <a:xfrm>
            <a:off x="152400" y="990600"/>
            <a:ext cx="4572000" cy="556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23 campuses 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n-US" sz="20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 smtClean="0"/>
              <a:t>Targets upper 33% of graduating high </a:t>
            </a:r>
            <a:endParaRPr lang="en-US" sz="20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 smtClean="0"/>
              <a:t>school seniors</a:t>
            </a:r>
          </a:p>
          <a:p>
            <a:pPr indent="-117475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C00000"/>
                </a:solidFill>
              </a:rPr>
              <a:t>Formula Based Admission:</a:t>
            </a:r>
          </a:p>
          <a:p>
            <a:pPr indent="-117475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C00000"/>
                </a:solidFill>
              </a:rPr>
              <a:t>GPA &amp; SAT/ACT Score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n-US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 smtClean="0"/>
              <a:t>Minimum GPA is 2.5</a:t>
            </a:r>
          </a:p>
          <a:p>
            <a:pPr marL="225425" indent="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 smtClean="0">
                <a:solidFill>
                  <a:srgbClr val="C00000"/>
                </a:solidFill>
              </a:rPr>
              <a:t>Enrollment crisis has made it a</a:t>
            </a:r>
          </a:p>
          <a:p>
            <a:pPr marL="225425" indent="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 smtClean="0">
                <a:solidFill>
                  <a:srgbClr val="C00000"/>
                </a:solidFill>
              </a:rPr>
              <a:t>more competitive environment – 3.0+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n-US" sz="20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 smtClean="0"/>
              <a:t>Applications are due senior year from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 smtClean="0"/>
              <a:t>October 1st to November 30</a:t>
            </a:r>
            <a:r>
              <a:rPr lang="en-US" sz="2000" baseline="30000" dirty="0" smtClean="0"/>
              <a:t>th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n-US" sz="2000" dirty="0" smtClean="0"/>
          </a:p>
        </p:txBody>
      </p:sp>
      <p:pic>
        <p:nvPicPr>
          <p:cNvPr id="17411" name="Picture 6"/>
          <p:cNvPicPr>
            <a:picLocks noChangeAspect="1" noChangeArrowheads="1"/>
          </p:cNvPicPr>
          <p:nvPr/>
        </p:nvPicPr>
        <p:blipFill>
          <a:blip r:embed="rId2">
            <a:lum bright="-16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914400"/>
            <a:ext cx="487045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605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428750"/>
          </a:xfrm>
        </p:spPr>
        <p:txBody>
          <a:bodyPr/>
          <a:lstStyle/>
          <a:p>
            <a:pPr algn="ctr" eaLnBrk="1" hangingPunct="1"/>
            <a:r>
              <a:rPr lang="en-US" sz="4800" dirty="0" smtClean="0">
                <a:cs typeface="Arial" charset="0"/>
              </a:rPr>
              <a:t>Olympian High School’s Mission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840163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</a:pPr>
            <a:r>
              <a:rPr lang="en-US" sz="4000" dirty="0" smtClean="0">
                <a:latin typeface="+mj-lt"/>
                <a:cs typeface="Arial" charset="0"/>
              </a:rPr>
              <a:t>Every graduate of Olympian High will qualify and be academically ready for success in a 4 year college or university</a:t>
            </a:r>
          </a:p>
        </p:txBody>
      </p:sp>
    </p:spTree>
    <p:extLst>
      <p:ext uri="{BB962C8B-B14F-4D97-AF65-F5344CB8AC3E}">
        <p14:creationId xmlns:p14="http://schemas.microsoft.com/office/powerpoint/2010/main" val="367319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Graduation Cap and Diplom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838" y="96838"/>
            <a:ext cx="3022600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62467" name="Picture 3" descr="CSU Chi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5638800" cy="322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68" name="Picture 4" descr="CSU Chic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108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69" name="Picture 5" descr="kndl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48000"/>
            <a:ext cx="2438400" cy="289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70" name="Picture 6" descr="default_jpg_r2_c4_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53000"/>
            <a:ext cx="56388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0" y="4710113"/>
            <a:ext cx="5638800" cy="152400"/>
          </a:xfrm>
          <a:prstGeom prst="rect">
            <a:avLst/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b="1" smtClean="0">
              <a:solidFill>
                <a:srgbClr val="000000"/>
              </a:solidFill>
            </a:endParaRPr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0" y="1157288"/>
            <a:ext cx="5638800" cy="152400"/>
          </a:xfrm>
          <a:prstGeom prst="rect">
            <a:avLst/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b="1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356589"/>
      </p:ext>
    </p:extLst>
  </p:cSld>
  <p:clrMapOvr>
    <a:masterClrMapping/>
  </p:clrMapOvr>
  <p:transition advTm="3313">
    <p:comb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College Entrance Requirements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There are 3 main academic admissions requirements:</a:t>
            </a:r>
          </a:p>
          <a:p>
            <a:pPr lvl="1" eaLnBrk="1" hangingPunct="1"/>
            <a:r>
              <a:rPr lang="en-US" smtClean="0"/>
              <a:t>Grade Point Average (GPA)</a:t>
            </a:r>
          </a:p>
          <a:p>
            <a:pPr lvl="1" eaLnBrk="1" hangingPunct="1"/>
            <a:r>
              <a:rPr lang="en-US" smtClean="0"/>
              <a:t>Scores on college admissions tests: SAT, ACT</a:t>
            </a:r>
          </a:p>
          <a:p>
            <a:pPr lvl="1" eaLnBrk="1" hangingPunct="1"/>
            <a:r>
              <a:rPr lang="en-US" smtClean="0"/>
              <a:t>Course Requirements (A-G Requirements)</a:t>
            </a:r>
          </a:p>
        </p:txBody>
      </p:sp>
      <p:pic>
        <p:nvPicPr>
          <p:cNvPr id="8196" name="Picture 4" descr="MCBL00699_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334000"/>
            <a:ext cx="1987550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Oxford_University_Colleges-All_Souls_qu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800600"/>
            <a:ext cx="1143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Cambridge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724400"/>
            <a:ext cx="141922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528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5050"/>
            </a:gs>
            <a:gs pos="100000">
              <a:srgbClr val="FFE4E4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43" name="Group 35"/>
          <p:cNvGraphicFramePr>
            <a:graphicFrameLocks noGrp="1"/>
          </p:cNvGraphicFramePr>
          <p:nvPr>
            <p:ph idx="4294967295"/>
          </p:nvPr>
        </p:nvGraphicFramePr>
        <p:xfrm>
          <a:off x="0" y="1676400"/>
          <a:ext cx="8686800" cy="4778376"/>
        </p:xfrm>
        <a:graphic>
          <a:graphicData uri="http://schemas.openxmlformats.org/drawingml/2006/table">
            <a:tbl>
              <a:tblPr/>
              <a:tblGrid>
                <a:gridCol w="5926138"/>
                <a:gridCol w="2760662"/>
              </a:tblGrid>
              <a:tr h="105156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A)</a:t>
                      </a: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Social Science: World Geography, World Cultures, US History, Government / Economics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 years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B)</a:t>
                      </a: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English 9-12 (ELD 7/8 may apply)</a:t>
                      </a: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 years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C)</a:t>
                      </a: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Math: Algebra, Formal Geometry, Int. Algebra, Finite Math, Math Analysis, Calculus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 years</a:t>
                      </a: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(4 yrs recommended)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868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D)</a:t>
                      </a: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Science: Biology, Chemistry, Physics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 years</a:t>
                      </a: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(3 recommended of  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Laboratory  Science)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E)</a:t>
                      </a: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Foreign Language</a:t>
                      </a: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 years</a:t>
                      </a: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(3 yrs recommended)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F)</a:t>
                      </a: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Visual and Performing Arts </a:t>
                      </a: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year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G)</a:t>
                      </a: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College-Prep Elective</a:t>
                      </a: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year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4" name="WordArt 31"/>
          <p:cNvSpPr>
            <a:spLocks noChangeArrowheads="1" noChangeShapeType="1" noTextEdit="1"/>
          </p:cNvSpPr>
          <p:nvPr/>
        </p:nvSpPr>
        <p:spPr bwMode="auto">
          <a:xfrm>
            <a:off x="2590800" y="457200"/>
            <a:ext cx="43719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Schoolbook"/>
              </a:rPr>
              <a:t>A-G Requirements</a:t>
            </a:r>
          </a:p>
        </p:txBody>
      </p:sp>
    </p:spTree>
    <p:extLst>
      <p:ext uri="{BB962C8B-B14F-4D97-AF65-F5344CB8AC3E}">
        <p14:creationId xmlns:p14="http://schemas.microsoft.com/office/powerpoint/2010/main" val="114460759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COLLEGE ENTRANCE TESTS</a:t>
            </a:r>
            <a:endParaRPr lang="es-MX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7521575" cy="3579812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3200" dirty="0" smtClean="0">
                <a:latin typeface="+mj-lt"/>
              </a:rPr>
              <a:t>SAT or ACT – no limit to number of times you can take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 smtClean="0">
                <a:latin typeface="+mj-lt"/>
              </a:rPr>
              <a:t>Subject tests can be taken after AP exams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 smtClean="0">
                <a:latin typeface="+mj-lt"/>
              </a:rPr>
              <a:t>Recommended for Juniors in the Spring (May, June)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 smtClean="0">
                <a:latin typeface="+mj-lt"/>
              </a:rPr>
              <a:t>Last date to take is December of senior year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 smtClean="0">
                <a:latin typeface="+mj-lt"/>
              </a:rPr>
              <a:t>Last date for SDSU is November </a:t>
            </a:r>
            <a:endParaRPr lang="es-MX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5915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/>
              <a:t>PSAT</a:t>
            </a:r>
            <a:endParaRPr lang="es-MX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1" y="1143000"/>
            <a:ext cx="7581900" cy="3536950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>
                <a:latin typeface="+mj-lt"/>
              </a:rPr>
              <a:t>Practice SAT – PSAT, WEDNESDAY, OCTOBER 14</a:t>
            </a:r>
          </a:p>
          <a:p>
            <a:pPr marL="109728" indent="0">
              <a:buNone/>
            </a:pPr>
            <a:endParaRPr lang="en-US" sz="2800" dirty="0" smtClean="0">
              <a:latin typeface="+mj-lt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>
                <a:latin typeface="+mj-lt"/>
              </a:rPr>
              <a:t>Use </a:t>
            </a:r>
            <a:r>
              <a:rPr lang="en-US" sz="2800" u="sng" dirty="0" err="1" smtClean="0">
                <a:latin typeface="+mj-lt"/>
              </a:rPr>
              <a:t>collegeboard.org</a:t>
            </a:r>
            <a:r>
              <a:rPr lang="en-US" sz="2800" dirty="0" smtClean="0">
                <a:latin typeface="+mj-lt"/>
              </a:rPr>
              <a:t>  to access results &amp; follow personal study plan</a:t>
            </a:r>
          </a:p>
          <a:p>
            <a:endParaRPr lang="en-US" sz="2800" dirty="0">
              <a:latin typeface="+mj-lt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>
                <a:latin typeface="+mj-lt"/>
              </a:rPr>
              <a:t>Score Goal for SDSU Compact requirement:</a:t>
            </a:r>
          </a:p>
          <a:p>
            <a:pPr lvl="3"/>
            <a:r>
              <a:rPr lang="en-US" sz="2800" dirty="0" smtClean="0">
                <a:latin typeface="+mj-lt"/>
              </a:rPr>
              <a:t>50 on reading</a:t>
            </a:r>
          </a:p>
          <a:p>
            <a:pPr lvl="3"/>
            <a:r>
              <a:rPr lang="en-US" sz="2800" dirty="0" smtClean="0">
                <a:latin typeface="+mj-lt"/>
              </a:rPr>
              <a:t>55 on math</a:t>
            </a:r>
            <a:endParaRPr lang="es-MX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0856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3" name="Picture 5" descr="S D S U Official Athletic site hea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139700"/>
            <a:ext cx="56388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9" name="Picture 11" descr="Graduation Cap and Diploma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900" y="50800"/>
            <a:ext cx="3022600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37900" name="Picture 12" descr="las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0" y="1936750"/>
            <a:ext cx="2590800" cy="193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901" name="Picture 13" descr="Students and faculty exchange views in the classroom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800" y="4000500"/>
            <a:ext cx="4343400" cy="284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902" name="Picture 14" descr="Aireal view of Hepner Hal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30400"/>
            <a:ext cx="4114800" cy="331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903" name="Picture 15" descr="S D S U Official Athletic site heade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389563"/>
            <a:ext cx="3124200" cy="1443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267077"/>
      </p:ext>
    </p:extLst>
  </p:cSld>
  <p:clrMapOvr>
    <a:masterClrMapping/>
  </p:clrMapOvr>
  <p:transition advTm="5375">
    <p:circl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FF3300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28600"/>
            <a:ext cx="2667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219200"/>
            <a:ext cx="363855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52600"/>
            <a:ext cx="504825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743200"/>
            <a:ext cx="559117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965575"/>
            <a:ext cx="6172200" cy="260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676400"/>
            <a:ext cx="231457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 descr="SDSU_3Color-small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175260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623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Franklin Gothic Medium" pitchFamily="34" charset="0"/>
              </a:rPr>
              <a:t>Grade Point Average</a:t>
            </a:r>
            <a:endParaRPr lang="es-MX" b="1" dirty="0">
              <a:latin typeface="Franklin Gothic Medium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>
                <a:latin typeface="Franklin Gothic Medium" pitchFamily="34" charset="0"/>
              </a:rPr>
              <a:t>Your grades at the end of 11</a:t>
            </a:r>
            <a:r>
              <a:rPr lang="en-US" baseline="30000" dirty="0" smtClean="0">
                <a:latin typeface="Franklin Gothic Medium" pitchFamily="34" charset="0"/>
              </a:rPr>
              <a:t>th</a:t>
            </a:r>
            <a:r>
              <a:rPr lang="en-US" dirty="0" smtClean="0">
                <a:latin typeface="Franklin Gothic Medium" pitchFamily="34" charset="0"/>
              </a:rPr>
              <a:t> grade are the </a:t>
            </a:r>
            <a:r>
              <a:rPr lang="en-US" b="1" dirty="0" smtClean="0">
                <a:latin typeface="Franklin Gothic Medium" pitchFamily="34" charset="0"/>
              </a:rPr>
              <a:t>FINAL</a:t>
            </a:r>
            <a:r>
              <a:rPr lang="en-US" dirty="0" smtClean="0">
                <a:latin typeface="Franklin Gothic Medium" pitchFamily="34" charset="0"/>
              </a:rPr>
              <a:t> grades that will go onto your transcript that’s sent to colleges.</a:t>
            </a:r>
          </a:p>
          <a:p>
            <a:pPr marL="0" indent="0" algn="ctr">
              <a:buNone/>
            </a:pPr>
            <a:endParaRPr lang="en-US" dirty="0">
              <a:latin typeface="Franklin Gothic Medium" pitchFamily="34" charset="0"/>
            </a:endParaRPr>
          </a:p>
          <a:p>
            <a:pPr marL="0" indent="0" algn="ctr">
              <a:buNone/>
            </a:pPr>
            <a:r>
              <a:rPr lang="en-US" dirty="0" smtClean="0">
                <a:latin typeface="Franklin Gothic Medium" pitchFamily="34" charset="0"/>
              </a:rPr>
              <a:t>This Year is your </a:t>
            </a:r>
            <a:r>
              <a:rPr lang="en-US" b="1" dirty="0" smtClean="0">
                <a:latin typeface="Franklin Gothic Medium" pitchFamily="34" charset="0"/>
              </a:rPr>
              <a:t>LAST CHANCE</a:t>
            </a:r>
            <a:r>
              <a:rPr lang="en-US" dirty="0" smtClean="0">
                <a:latin typeface="Franklin Gothic Medium" pitchFamily="34" charset="0"/>
              </a:rPr>
              <a:t> to improve your GPA!!!</a:t>
            </a:r>
          </a:p>
          <a:p>
            <a:pPr marL="0" indent="0" algn="ctr">
              <a:buNone/>
            </a:pPr>
            <a:r>
              <a:rPr lang="en-US" dirty="0" smtClean="0">
                <a:latin typeface="Franklin Gothic Medium" pitchFamily="34" charset="0"/>
              </a:rPr>
              <a:t>Compact for Success requires a 3.0 CSU GPA!</a:t>
            </a:r>
            <a:endParaRPr lang="es-MX" dirty="0"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5442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              TRANSCRIPTS </a:t>
            </a:r>
            <a:endParaRPr lang="en-US" sz="4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990600"/>
            <a:ext cx="7520940" cy="40386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b="0" dirty="0" smtClean="0">
                <a:latin typeface="+mj-lt"/>
              </a:rPr>
              <a:t>Official, legal document used for school admission &amp; employment</a:t>
            </a:r>
            <a:endParaRPr lang="en-US" sz="2400" dirty="0" smtClean="0">
              <a:solidFill>
                <a:schemeClr val="accent2"/>
              </a:solidFill>
              <a:latin typeface="+mj-lt"/>
            </a:endParaRPr>
          </a:p>
          <a:p>
            <a:pPr lvl="1">
              <a:buFont typeface="Wingdings" pitchFamily="2" charset="2"/>
              <a:buChar char="v"/>
            </a:pPr>
            <a:r>
              <a:rPr lang="en-US" sz="2400" dirty="0" smtClean="0">
                <a:latin typeface="+mj-lt"/>
              </a:rPr>
              <a:t> </a:t>
            </a:r>
            <a:r>
              <a:rPr lang="en-US" sz="2400" b="1" dirty="0" smtClean="0">
                <a:latin typeface="+mj-lt"/>
              </a:rPr>
              <a:t>Check for accuracy </a:t>
            </a:r>
            <a:r>
              <a:rPr lang="en-US" sz="2400" dirty="0" smtClean="0">
                <a:latin typeface="+mj-lt"/>
              </a:rPr>
              <a:t>– Legal Name, Date of Birth,   Guardians, Address, Social Security #, Etc.</a:t>
            </a:r>
          </a:p>
          <a:p>
            <a:pPr marL="0" lvl="1" indent="0">
              <a:buNone/>
            </a:pPr>
            <a:endParaRPr lang="en-US" sz="2400" dirty="0">
              <a:latin typeface="+mj-lt"/>
            </a:endParaRPr>
          </a:p>
          <a:p>
            <a:pPr lvl="1">
              <a:buFont typeface="Wingdings" pitchFamily="2" charset="2"/>
              <a:buChar char="v"/>
            </a:pPr>
            <a:r>
              <a:rPr lang="en-US" sz="2400" dirty="0" smtClean="0">
                <a:latin typeface="+mj-lt"/>
              </a:rPr>
              <a:t>Course History, Grades, Credits – Speak to former 	teachers or counselor about any discrepancies</a:t>
            </a:r>
          </a:p>
          <a:p>
            <a:pPr lvl="1">
              <a:buNone/>
            </a:pPr>
            <a:endParaRPr lang="en-US" sz="2400" dirty="0" smtClean="0">
              <a:latin typeface="+mj-lt"/>
            </a:endParaRPr>
          </a:p>
          <a:p>
            <a:pPr lvl="1">
              <a:buFont typeface="Wingdings" pitchFamily="2" charset="2"/>
              <a:buChar char="v"/>
            </a:pPr>
            <a:r>
              <a:rPr lang="en-US" sz="2400" dirty="0" smtClean="0">
                <a:latin typeface="+mj-lt"/>
              </a:rPr>
              <a:t> Progress toward high school graduation and college admissions requirements, community service hours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5919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093" y="0"/>
            <a:ext cx="5357813" cy="6858000"/>
          </a:xfrm>
          <a:prstGeom prst="rect">
            <a:avLst/>
          </a:prstGeom>
        </p:spPr>
      </p:pic>
      <p:sp>
        <p:nvSpPr>
          <p:cNvPr id="3" name="Oval Callout 2"/>
          <p:cNvSpPr/>
          <p:nvPr/>
        </p:nvSpPr>
        <p:spPr>
          <a:xfrm>
            <a:off x="5181600" y="3200400"/>
            <a:ext cx="1752600" cy="1371600"/>
          </a:xfrm>
          <a:prstGeom prst="wedgeEllipseCallout">
            <a:avLst>
              <a:gd name="adj1" fmla="val -61326"/>
              <a:gd name="adj2" fmla="val -389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Olympian Grad at UCI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3014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Counseling Department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748506" y="914400"/>
            <a:ext cx="7799388" cy="521970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500" dirty="0" smtClean="0">
                <a:latin typeface="+mj-lt"/>
              </a:rPr>
              <a:t>A – </a:t>
            </a:r>
            <a:r>
              <a:rPr lang="en-US" sz="3500" dirty="0" err="1" smtClean="0">
                <a:latin typeface="+mj-lt"/>
              </a:rPr>
              <a:t>Carc</a:t>
            </a:r>
            <a:r>
              <a:rPr lang="en-US" sz="3500" dirty="0" smtClean="0">
                <a:latin typeface="+mj-lt"/>
              </a:rPr>
              <a:t>			Julie Hitchcock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500" dirty="0" smtClean="0">
                <a:latin typeface="+mj-lt"/>
              </a:rPr>
              <a:t>Card – </a:t>
            </a:r>
            <a:r>
              <a:rPr lang="en-US" sz="3500" dirty="0" err="1" smtClean="0">
                <a:latin typeface="+mj-lt"/>
              </a:rPr>
              <a:t>Espa</a:t>
            </a:r>
            <a:r>
              <a:rPr lang="en-US" sz="3500" dirty="0" smtClean="0">
                <a:latin typeface="+mj-lt"/>
              </a:rPr>
              <a:t>			Araceli Loya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500" dirty="0" err="1" smtClean="0">
                <a:latin typeface="+mj-lt"/>
              </a:rPr>
              <a:t>Espi</a:t>
            </a:r>
            <a:r>
              <a:rPr lang="en-US" sz="3500" dirty="0" smtClean="0">
                <a:latin typeface="+mj-lt"/>
              </a:rPr>
              <a:t>- </a:t>
            </a:r>
            <a:r>
              <a:rPr lang="en-US" sz="3500" dirty="0" err="1" smtClean="0">
                <a:latin typeface="+mj-lt"/>
              </a:rPr>
              <a:t>Hoo</a:t>
            </a:r>
            <a:r>
              <a:rPr lang="en-US" sz="3500" dirty="0" smtClean="0">
                <a:latin typeface="+mj-lt"/>
              </a:rPr>
              <a:t>			Sara Huerta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500" dirty="0" smtClean="0">
                <a:latin typeface="+mj-lt"/>
              </a:rPr>
              <a:t>Hop – Martinez		</a:t>
            </a:r>
            <a:r>
              <a:rPr lang="en-US" sz="3500" dirty="0" err="1" smtClean="0">
                <a:latin typeface="+mj-lt"/>
              </a:rPr>
              <a:t>Lilie</a:t>
            </a:r>
            <a:r>
              <a:rPr lang="en-US" sz="3500" dirty="0" smtClean="0">
                <a:latin typeface="+mj-lt"/>
              </a:rPr>
              <a:t> Barron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500" dirty="0" smtClean="0">
                <a:latin typeface="+mj-lt"/>
              </a:rPr>
              <a:t>Marty – Pip			Michelle Medina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500" dirty="0" err="1" smtClean="0">
                <a:latin typeface="+mj-lt"/>
              </a:rPr>
              <a:t>Pir</a:t>
            </a:r>
            <a:r>
              <a:rPr lang="en-US" sz="3500" dirty="0" smtClean="0">
                <a:latin typeface="+mj-lt"/>
              </a:rPr>
              <a:t> - Shaw			Sarah Delos Reyes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500" dirty="0" smtClean="0">
                <a:latin typeface="+mj-lt"/>
              </a:rPr>
              <a:t>She – Z			Grace Foust		</a:t>
            </a:r>
            <a:endParaRPr lang="en-US" sz="3500" dirty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35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3500" dirty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300" dirty="0" err="1" smtClean="0">
                <a:latin typeface="+mj-lt"/>
              </a:rPr>
              <a:t>First.Lastname@sweetwaterschools.org</a:t>
            </a:r>
            <a:r>
              <a:rPr lang="en-US" sz="3500" dirty="0" smtClean="0">
                <a:latin typeface="+mj-lt"/>
              </a:rPr>
              <a:t/>
            </a:r>
            <a:br>
              <a:rPr lang="en-US" sz="3500" dirty="0" smtClean="0">
                <a:latin typeface="+mj-lt"/>
              </a:rPr>
            </a:br>
            <a:r>
              <a:rPr lang="en-US" sz="3500" dirty="0" smtClean="0">
                <a:latin typeface="+mj-lt"/>
              </a:rPr>
              <a:t>619.656.2420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267200" y="1295400"/>
            <a:ext cx="0" cy="259080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300" y="5143500"/>
            <a:ext cx="16383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552307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28597"/>
            <a:ext cx="5852160" cy="7554391"/>
          </a:xfrm>
          <a:prstGeom prst="rect">
            <a:avLst/>
          </a:prstGeom>
        </p:spPr>
      </p:pic>
      <p:sp>
        <p:nvSpPr>
          <p:cNvPr id="5" name="Oval Callout 4"/>
          <p:cNvSpPr/>
          <p:nvPr/>
        </p:nvSpPr>
        <p:spPr>
          <a:xfrm>
            <a:off x="5410200" y="3352800"/>
            <a:ext cx="1905000" cy="1265640"/>
          </a:xfrm>
          <a:prstGeom prst="wedgeEllipseCallout">
            <a:avLst>
              <a:gd name="adj1" fmla="val -71603"/>
              <a:gd name="adj2" fmla="val -206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Olympian Grad at SWC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669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14952"/>
            <a:ext cx="5824770" cy="7391400"/>
          </a:xfrm>
          <a:prstGeom prst="rect">
            <a:avLst/>
          </a:prstGeom>
        </p:spPr>
      </p:pic>
      <p:sp>
        <p:nvSpPr>
          <p:cNvPr id="3" name="Oval Callout 2"/>
          <p:cNvSpPr/>
          <p:nvPr/>
        </p:nvSpPr>
        <p:spPr>
          <a:xfrm>
            <a:off x="5410200" y="2819400"/>
            <a:ext cx="1752600" cy="1146048"/>
          </a:xfrm>
          <a:prstGeom prst="wedgeEllipseCallout">
            <a:avLst>
              <a:gd name="adj1" fmla="val -53007"/>
              <a:gd name="adj2" fmla="val 398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Olympian Grad at SDSU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2204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91" y="533400"/>
            <a:ext cx="91440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-1" y="-152400"/>
            <a:ext cx="9137469" cy="838200"/>
          </a:xfrm>
        </p:spPr>
        <p:txBody>
          <a:bodyPr>
            <a:noAutofit/>
          </a:bodyPr>
          <a:lstStyle/>
          <a:p>
            <a:pPr lvl="1" algn="ctr"/>
            <a:r>
              <a:rPr lang="en-US" sz="2800" b="1" dirty="0" smtClean="0"/>
              <a:t> CAHSEE Results, California Standards Test Scores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04800" y="1295400"/>
            <a:ext cx="6324600" cy="762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76200" y="2514600"/>
            <a:ext cx="2971800" cy="1295400"/>
          </a:xfrm>
          <a:prstGeom prst="ellipse">
            <a:avLst/>
          </a:prstGeom>
          <a:solidFill>
            <a:schemeClr val="accent2">
              <a:alpha val="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33400" y="1295400"/>
            <a:ext cx="2743200" cy="1219200"/>
          </a:xfrm>
          <a:prstGeom prst="ellipse">
            <a:avLst/>
          </a:prstGeom>
          <a:solidFill>
            <a:schemeClr val="accent2">
              <a:alpha val="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Oval Callout 1"/>
          <p:cNvSpPr/>
          <p:nvPr/>
        </p:nvSpPr>
        <p:spPr>
          <a:xfrm>
            <a:off x="3467100" y="685800"/>
            <a:ext cx="1714500" cy="1222248"/>
          </a:xfrm>
          <a:prstGeom prst="wedgeEllipseCallout">
            <a:avLst>
              <a:gd name="adj1" fmla="val -60634"/>
              <a:gd name="adj2" fmla="val 401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What can I do to improve my GPA?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3933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91" y="685800"/>
            <a:ext cx="91440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-1" y="0"/>
            <a:ext cx="9137469" cy="6858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lvl="1" algn="ctr"/>
            <a:r>
              <a:rPr lang="en-US" sz="2400" b="1" dirty="0" smtClean="0">
                <a:solidFill>
                  <a:prstClr val="black"/>
                </a:solidFill>
              </a:rPr>
              <a:t>Graduation &amp; College Admission Requirements, Community Service Hours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04800" y="1409700"/>
            <a:ext cx="4114800" cy="1143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4419600" y="6324600"/>
            <a:ext cx="4724400" cy="533400"/>
          </a:xfrm>
          <a:prstGeom prst="wedgeRoundRectCallout">
            <a:avLst>
              <a:gd name="adj1" fmla="val 26088"/>
              <a:gd name="adj2" fmla="val -182695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How many service hours do I have left?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4419600" y="1295400"/>
            <a:ext cx="4724400" cy="762000"/>
          </a:xfrm>
          <a:prstGeom prst="wedgeRoundRectCallout">
            <a:avLst>
              <a:gd name="adj1" fmla="val -8517"/>
              <a:gd name="adj2" fmla="val 270552"/>
              <a:gd name="adj3" fmla="val 16667"/>
            </a:avLst>
          </a:prstGeom>
          <a:solidFill>
            <a:srgbClr val="B2DE8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Am I on track to graduate next year???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0" y="2438400"/>
            <a:ext cx="4038600" cy="609600"/>
          </a:xfrm>
          <a:prstGeom prst="wedgeRoundRectCallout">
            <a:avLst>
              <a:gd name="adj1" fmla="val -11045"/>
              <a:gd name="adj2" fmla="val 161462"/>
              <a:gd name="adj3" fmla="val 16667"/>
            </a:avLst>
          </a:prstGeom>
          <a:solidFill>
            <a:srgbClr val="FCC5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Am I UC/CSU eligible?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03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70875" cy="5092891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v"/>
            </a:pPr>
            <a:r>
              <a:rPr lang="en-US" sz="2400" dirty="0" smtClean="0">
                <a:latin typeface="+mj-lt"/>
              </a:rPr>
              <a:t>To repeat a failed class for graduation</a:t>
            </a:r>
            <a:endParaRPr lang="en-US" sz="2400" dirty="0">
              <a:latin typeface="+mj-lt"/>
            </a:endParaRPr>
          </a:p>
          <a:p>
            <a:pPr lvl="1">
              <a:buFont typeface="Wingdings" pitchFamily="2" charset="2"/>
              <a:buChar char="v"/>
            </a:pPr>
            <a:r>
              <a:rPr lang="en-US" sz="2400" dirty="0" smtClean="0">
                <a:latin typeface="+mj-lt"/>
              </a:rPr>
              <a:t>To repeat a D grade to remain college eligible 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 smtClean="0">
                <a:latin typeface="+mj-lt"/>
              </a:rPr>
              <a:t>To improve GPA for college admission</a:t>
            </a:r>
            <a:endParaRPr lang="en-US" sz="2400" b="1" dirty="0" smtClean="0">
              <a:solidFill>
                <a:srgbClr val="A6D0DF"/>
              </a:solidFill>
              <a:latin typeface="+mj-lt"/>
            </a:endParaRPr>
          </a:p>
          <a:p>
            <a:pPr marL="393192" lvl="1" indent="0">
              <a:buNone/>
            </a:pPr>
            <a:endParaRPr lang="en-US" sz="2400" b="1" dirty="0" smtClean="0">
              <a:solidFill>
                <a:srgbClr val="A6D0DF"/>
              </a:solidFill>
              <a:latin typeface="+mj-lt"/>
            </a:endParaRPr>
          </a:p>
          <a:p>
            <a:pPr marL="393192" lvl="1" indent="0">
              <a:buNone/>
            </a:pPr>
            <a:r>
              <a:rPr lang="en-US" sz="2400" b="1" u="sng" dirty="0" smtClean="0">
                <a:latin typeface="+mj-lt"/>
              </a:rPr>
              <a:t>Programs </a:t>
            </a:r>
            <a:r>
              <a:rPr lang="en-US" sz="2400" b="1" u="sng" dirty="0">
                <a:latin typeface="+mj-lt"/>
              </a:rPr>
              <a:t>Available</a:t>
            </a:r>
            <a:r>
              <a:rPr lang="en-US" sz="2400" b="1" u="sng" dirty="0" smtClean="0">
                <a:latin typeface="+mj-lt"/>
              </a:rPr>
              <a:t>:</a:t>
            </a:r>
            <a:endParaRPr lang="en-US" sz="2400" b="1" dirty="0"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en-US" sz="2400" b="0" dirty="0">
                <a:latin typeface="+mj-lt"/>
              </a:rPr>
              <a:t>O</a:t>
            </a:r>
            <a:r>
              <a:rPr lang="en-US" sz="2400" b="0" dirty="0" smtClean="0">
                <a:latin typeface="+mj-lt"/>
              </a:rPr>
              <a:t>n </a:t>
            </a:r>
            <a:r>
              <a:rPr lang="en-US" sz="2400" b="0" dirty="0">
                <a:latin typeface="+mj-lt"/>
              </a:rPr>
              <a:t>Campus, after </a:t>
            </a:r>
            <a:r>
              <a:rPr lang="en-US" sz="2400" b="0" dirty="0" smtClean="0">
                <a:latin typeface="+mj-lt"/>
              </a:rPr>
              <a:t>school</a:t>
            </a:r>
            <a:endParaRPr lang="en-US" sz="2400" b="0" dirty="0">
              <a:latin typeface="+mj-lt"/>
            </a:endParaRPr>
          </a:p>
          <a:p>
            <a:pPr lvl="1">
              <a:buFont typeface="Wingdings" pitchFamily="2" charset="2"/>
              <a:buChar char="v"/>
            </a:pPr>
            <a:r>
              <a:rPr lang="en-US" sz="2400" dirty="0">
                <a:latin typeface="+mj-lt"/>
              </a:rPr>
              <a:t>APEX On-line  </a:t>
            </a:r>
            <a:endParaRPr lang="en-US" sz="2400" dirty="0" smtClean="0">
              <a:latin typeface="+mj-lt"/>
            </a:endParaRPr>
          </a:p>
          <a:p>
            <a:pPr marL="0" lvl="1" indent="0" algn="ctr">
              <a:buNone/>
            </a:pPr>
            <a:r>
              <a:rPr lang="en-US" sz="2800" b="1" dirty="0" smtClean="0">
                <a:solidFill>
                  <a:srgbClr val="A6D0DF"/>
                </a:solidFill>
                <a:latin typeface="+mj-lt"/>
              </a:rPr>
              <a:t>SEE </a:t>
            </a:r>
            <a:r>
              <a:rPr lang="en-US" sz="2800" b="1" dirty="0">
                <a:solidFill>
                  <a:srgbClr val="A6D0DF"/>
                </a:solidFill>
                <a:latin typeface="+mj-lt"/>
              </a:rPr>
              <a:t>YOUR COUNSELOR FOR MORE INFORMATION</a:t>
            </a:r>
          </a:p>
          <a:p>
            <a:pPr marL="393192" lvl="1" indent="0">
              <a:buNone/>
            </a:pPr>
            <a:endParaRPr lang="en-US" sz="2000" dirty="0"/>
          </a:p>
          <a:p>
            <a:pPr marL="393192" lvl="1" indent="0">
              <a:buNone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ff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Documents and Settings\ohsstaff\Desktop\CLIP ART\F Grade Clip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1143000"/>
            <a:ext cx="1489075" cy="17668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4204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+mj-lt"/>
              </a:rPr>
              <a:t>CREDIT    RECOVERY</a:t>
            </a:r>
            <a:endParaRPr lang="en-US" sz="3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23248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/>
              <a:t>District College Fair</a:t>
            </a:r>
            <a:endParaRPr lang="es-MX" sz="4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/>
          </a:p>
          <a:p>
            <a:pPr algn="ctr"/>
            <a:r>
              <a:rPr lang="en-US" sz="3600" smtClean="0">
                <a:latin typeface="+mj-lt"/>
              </a:rPr>
              <a:t>Monday</a:t>
            </a:r>
            <a:r>
              <a:rPr lang="en-US" sz="3600" dirty="0" smtClean="0">
                <a:latin typeface="+mj-lt"/>
              </a:rPr>
              <a:t>, October 5 , 5:00 – 8:00 pm</a:t>
            </a:r>
          </a:p>
          <a:p>
            <a:pPr marL="109728" indent="0" algn="ctr">
              <a:buNone/>
            </a:pPr>
            <a:endParaRPr lang="en-US" sz="3600" dirty="0" smtClean="0">
              <a:latin typeface="+mj-lt"/>
            </a:endParaRPr>
          </a:p>
          <a:p>
            <a:pPr algn="ctr"/>
            <a:r>
              <a:rPr lang="en-US" sz="3600" dirty="0" smtClean="0">
                <a:latin typeface="+mj-lt"/>
              </a:rPr>
              <a:t>Montgomery High School</a:t>
            </a:r>
            <a:endParaRPr lang="es-MX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00976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Junior Newsletter</a:t>
            </a:r>
            <a:endParaRPr lang="es-MX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43000" y="1143000"/>
            <a:ext cx="7239000" cy="728472"/>
          </a:xfrm>
        </p:spPr>
        <p:txBody>
          <a:bodyPr/>
          <a:lstStyle/>
          <a:p>
            <a:pPr marL="109728" indent="0" algn="ctr">
              <a:buNone/>
            </a:pPr>
            <a:r>
              <a:rPr lang="en-US" dirty="0" smtClean="0"/>
              <a:t>Posted on the Olympian High Website</a:t>
            </a:r>
            <a:endParaRPr lang="es-MX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614201"/>
            <a:ext cx="7086600" cy="5243799"/>
          </a:xfrm>
          <a:prstGeom prst="rect">
            <a:avLst/>
          </a:prstGeom>
        </p:spPr>
      </p:pic>
      <p:sp>
        <p:nvSpPr>
          <p:cNvPr id="6" name="Oval Callout 5"/>
          <p:cNvSpPr/>
          <p:nvPr/>
        </p:nvSpPr>
        <p:spPr>
          <a:xfrm>
            <a:off x="3543300" y="3962400"/>
            <a:ext cx="2133600" cy="883920"/>
          </a:xfrm>
          <a:prstGeom prst="wedgeEllipseCallout">
            <a:avLst>
              <a:gd name="adj1" fmla="val 61203"/>
              <a:gd name="adj2" fmla="val -1134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Important Info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241639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Junior Year!</a:t>
            </a:r>
            <a:endParaRPr lang="es-MX" sz="5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sz="3200" dirty="0" smtClean="0"/>
          </a:p>
          <a:p>
            <a:pPr marL="109728" indent="0" algn="ctr">
              <a:buNone/>
            </a:pP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WORK HARD!</a:t>
            </a:r>
          </a:p>
          <a:p>
            <a:pPr marL="109728" indent="0" algn="ctr">
              <a:buNone/>
            </a:pPr>
            <a:endParaRPr lang="en-US" sz="3200" dirty="0">
              <a:latin typeface="+mj-lt"/>
            </a:endParaRPr>
          </a:p>
          <a:p>
            <a:pPr marL="109728" indent="0" algn="ctr">
              <a:buNone/>
            </a:pPr>
            <a:r>
              <a:rPr lang="en-US" sz="4000" b="1" dirty="0" smtClean="0">
                <a:latin typeface="+mj-lt"/>
              </a:rPr>
              <a:t>Make it your </a:t>
            </a:r>
          </a:p>
          <a:p>
            <a:pPr marL="109728" indent="0" algn="ctr">
              <a:buNone/>
            </a:pPr>
            <a:r>
              <a:rPr lang="en-US" sz="4000" b="1" dirty="0" smtClean="0">
                <a:latin typeface="+mj-lt"/>
              </a:rPr>
              <a:t>BEST YEAR EVER!!</a:t>
            </a:r>
            <a:endParaRPr lang="es-MX" sz="4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90667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5" name="Text Box 9"/>
          <p:cNvSpPr txBox="1">
            <a:spLocks noChangeArrowheads="1"/>
          </p:cNvSpPr>
          <p:nvPr/>
        </p:nvSpPr>
        <p:spPr bwMode="auto">
          <a:xfrm>
            <a:off x="190500" y="50800"/>
            <a:ext cx="89535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3200" b="1" i="1" smtClean="0">
                <a:solidFill>
                  <a:srgbClr val="FFCC00"/>
                </a:solidFill>
                <a:latin typeface="Harlow Solid Italic" pitchFamily="82" charset="0"/>
              </a:rPr>
              <a:t>“</a:t>
            </a:r>
            <a:r>
              <a:rPr lang="en-US" sz="3200" i="1" smtClean="0">
                <a:solidFill>
                  <a:srgbClr val="FFCC00"/>
                </a:solidFill>
                <a:latin typeface="Harlow Solid Italic" pitchFamily="82" charset="0"/>
              </a:rPr>
              <a:t>Education is the most powerful weapon which you can use to change the world.”</a:t>
            </a:r>
            <a:r>
              <a:rPr lang="en-US" sz="3200" b="1" i="1" smtClean="0">
                <a:solidFill>
                  <a:srgbClr val="FFCC00"/>
                </a:solidFill>
                <a:latin typeface="Bradley Hand ITC" pitchFamily="66" charset="0"/>
              </a:rPr>
              <a:t>                  </a:t>
            </a:r>
            <a:r>
              <a:rPr lang="en-US" sz="3200" b="1" i="1" smtClean="0">
                <a:solidFill>
                  <a:srgbClr val="FFCC00"/>
                </a:solidFill>
                <a:latin typeface="Harlow Solid Italic" pitchFamily="82" charset="0"/>
              </a:rPr>
              <a:t>Nelson Mandela</a:t>
            </a:r>
          </a:p>
        </p:txBody>
      </p:sp>
      <p:pic>
        <p:nvPicPr>
          <p:cNvPr id="60429" name="Picture 13" descr="2000s_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100" y="1276350"/>
            <a:ext cx="4076700" cy="542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31" name="Picture 15" descr="graduation_picture_fema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1193800"/>
            <a:ext cx="4137025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33" name="Picture 17" descr="graduation0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4006850"/>
            <a:ext cx="4127500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155765"/>
      </p:ext>
    </p:extLst>
  </p:cSld>
  <p:clrMapOvr>
    <a:masterClrMapping/>
  </p:clrMapOvr>
  <p:transition advTm="7094"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934" y="838200"/>
            <a:ext cx="7620000" cy="4451839"/>
          </a:xfrm>
        </p:spPr>
        <p:txBody>
          <a:bodyPr>
            <a:noAutofit/>
          </a:bodyPr>
          <a:lstStyle/>
          <a:p>
            <a:pPr>
              <a:buNone/>
              <a:defRPr/>
            </a:pPr>
            <a:r>
              <a:rPr lang="en-US" sz="2200" dirty="0" smtClean="0">
                <a:latin typeface="+mj-lt"/>
              </a:rPr>
              <a:t>8 Semesters </a:t>
            </a:r>
            <a:r>
              <a:rPr lang="en-US" sz="2200" b="1" dirty="0" smtClean="0">
                <a:latin typeface="+mj-lt"/>
              </a:rPr>
              <a:t>ENGLISH</a:t>
            </a:r>
          </a:p>
          <a:p>
            <a:pPr>
              <a:buNone/>
              <a:defRPr/>
            </a:pPr>
            <a:r>
              <a:rPr lang="en-US" sz="2200" dirty="0" smtClean="0">
                <a:latin typeface="+mj-lt"/>
              </a:rPr>
              <a:t>8 Semesters </a:t>
            </a:r>
            <a:r>
              <a:rPr lang="en-US" sz="2200" b="1" dirty="0" smtClean="0">
                <a:latin typeface="+mj-lt"/>
              </a:rPr>
              <a:t>SOCIAL STUDIES</a:t>
            </a:r>
          </a:p>
          <a:p>
            <a:pPr>
              <a:buNone/>
              <a:defRPr/>
            </a:pPr>
            <a:r>
              <a:rPr lang="en-US" sz="2200" dirty="0" smtClean="0">
                <a:latin typeface="+mj-lt"/>
              </a:rPr>
              <a:t>1 Semester  </a:t>
            </a:r>
            <a:r>
              <a:rPr lang="en-US" sz="2200" b="1" dirty="0" smtClean="0">
                <a:latin typeface="+mj-lt"/>
              </a:rPr>
              <a:t>HEALTH</a:t>
            </a:r>
          </a:p>
          <a:p>
            <a:pPr>
              <a:buNone/>
              <a:defRPr/>
            </a:pPr>
            <a:r>
              <a:rPr lang="en-US" sz="2200" dirty="0" smtClean="0">
                <a:latin typeface="+mj-lt"/>
              </a:rPr>
              <a:t>6 Semesters MATH</a:t>
            </a:r>
          </a:p>
          <a:p>
            <a:pPr>
              <a:buNone/>
              <a:defRPr/>
            </a:pPr>
            <a:r>
              <a:rPr lang="en-US" sz="2200" dirty="0" smtClean="0">
                <a:latin typeface="+mj-lt"/>
              </a:rPr>
              <a:t>2 Semesters BIOLOGY</a:t>
            </a:r>
          </a:p>
          <a:p>
            <a:pPr marL="109728" indent="0">
              <a:buNone/>
              <a:defRPr/>
            </a:pPr>
            <a:r>
              <a:rPr lang="en-US" sz="2200" dirty="0" smtClean="0">
                <a:latin typeface="+mj-lt"/>
              </a:rPr>
              <a:t>2 Semesters CHEMISTRY OR PHYSICS</a:t>
            </a:r>
          </a:p>
          <a:p>
            <a:pPr>
              <a:buNone/>
              <a:defRPr/>
            </a:pPr>
            <a:r>
              <a:rPr lang="en-US" sz="2200" dirty="0" smtClean="0">
                <a:latin typeface="+mj-lt"/>
              </a:rPr>
              <a:t>4 Semesters PHYSICAL EDUCATION</a:t>
            </a:r>
          </a:p>
          <a:p>
            <a:pPr>
              <a:buNone/>
              <a:defRPr/>
            </a:pPr>
            <a:r>
              <a:rPr lang="en-US" sz="2200" dirty="0" smtClean="0">
                <a:latin typeface="+mj-lt"/>
              </a:rPr>
              <a:t>2 Semesters FINE ARTS </a:t>
            </a:r>
          </a:p>
          <a:p>
            <a:pPr>
              <a:buNone/>
              <a:defRPr/>
            </a:pPr>
            <a:r>
              <a:rPr lang="en-US" sz="2200" dirty="0" smtClean="0">
                <a:latin typeface="+mj-lt"/>
              </a:rPr>
              <a:t>4 Semesters FOREIGN LANGUAGE</a:t>
            </a:r>
            <a:endParaRPr lang="en-US" sz="2200" u="sng" dirty="0" smtClean="0">
              <a:latin typeface="+mj-lt"/>
            </a:endParaRPr>
          </a:p>
          <a:p>
            <a:pPr>
              <a:buNone/>
              <a:defRPr/>
            </a:pPr>
            <a:r>
              <a:rPr lang="en-US" sz="2200" u="sng" dirty="0" smtClean="0">
                <a:latin typeface="+mj-lt"/>
              </a:rPr>
              <a:t>7 ELECTIVE SEMESTERS</a:t>
            </a:r>
            <a:endParaRPr lang="en-US" sz="22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6054" y="5160499"/>
            <a:ext cx="792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sz="8000" dirty="0">
                <a:solidFill>
                  <a:prstClr val="black"/>
                </a:solidFill>
              </a:rPr>
              <a:t>= 44 credits</a:t>
            </a: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300" y="5143500"/>
            <a:ext cx="16383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dirty="0" smtClean="0"/>
              <a:t>Graduation   Requirements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348119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GRADUATION REQUIREMENTS </a:t>
            </a:r>
            <a:br>
              <a:rPr lang="en-US" sz="4000" dirty="0" smtClean="0"/>
            </a:br>
            <a:r>
              <a:rPr lang="en-US" sz="1800" dirty="0" smtClean="0"/>
              <a:t>(Continued)</a:t>
            </a:r>
            <a:endParaRPr lang="en-US" sz="1800" dirty="0"/>
          </a:p>
        </p:txBody>
      </p:sp>
      <p:pic>
        <p:nvPicPr>
          <p:cNvPr id="4098" name="Picture 2" descr="C:\Documents and Settings\ohsstaff\Desktop\CLIP ART\Graduation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54312" y="1158780"/>
            <a:ext cx="3657600" cy="3462528"/>
          </a:xfrm>
          <a:prstGeom prst="rect">
            <a:avLst/>
          </a:prstGeom>
          <a:noFill/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 fontScale="32500" lnSpcReduction="20000"/>
          </a:bodyPr>
          <a:lstStyle/>
          <a:p>
            <a:pPr marL="365760" indent="-256032">
              <a:spcBef>
                <a:spcPts val="400"/>
              </a:spcBef>
              <a:buClr>
                <a:srgbClr val="2DA2BF"/>
              </a:buClr>
              <a:buSzPct val="68000"/>
              <a:buFont typeface="Wingdings" pitchFamily="2" charset="2"/>
              <a:buChar char="v"/>
              <a:defRPr/>
            </a:pPr>
            <a:r>
              <a:rPr lang="en-US" sz="11200" dirty="0" smtClean="0">
                <a:solidFill>
                  <a:prstClr val="black"/>
                </a:solidFill>
              </a:rPr>
              <a:t> </a:t>
            </a:r>
            <a:r>
              <a:rPr lang="en-US" sz="8000" dirty="0" smtClean="0">
                <a:solidFill>
                  <a:prstClr val="black"/>
                </a:solidFill>
                <a:latin typeface="+mj-lt"/>
              </a:rPr>
              <a:t>Pass Algebra  </a:t>
            </a:r>
          </a:p>
          <a:p>
            <a:pPr marL="365760" indent="-256032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Char char=""/>
              <a:defRPr/>
            </a:pPr>
            <a:endParaRPr lang="en-US" sz="8000" dirty="0" smtClean="0">
              <a:solidFill>
                <a:prstClr val="black"/>
              </a:solidFill>
              <a:latin typeface="+mj-lt"/>
            </a:endParaRPr>
          </a:p>
          <a:p>
            <a:pPr marL="365760" indent="-256032">
              <a:spcBef>
                <a:spcPts val="400"/>
              </a:spcBef>
              <a:buClr>
                <a:srgbClr val="2DA2BF"/>
              </a:buClr>
              <a:buSzPct val="68000"/>
              <a:buFont typeface="Wingdings" pitchFamily="2" charset="2"/>
              <a:buChar char="v"/>
              <a:defRPr/>
            </a:pPr>
            <a:r>
              <a:rPr lang="en-US" sz="8000" dirty="0" smtClean="0">
                <a:solidFill>
                  <a:prstClr val="black"/>
                </a:solidFill>
                <a:latin typeface="+mj-lt"/>
              </a:rPr>
              <a:t> </a:t>
            </a:r>
          </a:p>
          <a:p>
            <a:pPr marL="365760" indent="-256032">
              <a:spcBef>
                <a:spcPts val="400"/>
              </a:spcBef>
              <a:buClr>
                <a:srgbClr val="2DA2BF"/>
              </a:buClr>
              <a:buSzPct val="68000"/>
              <a:buFont typeface="Wingdings" pitchFamily="2" charset="2"/>
              <a:buChar char="v"/>
              <a:defRPr/>
            </a:pPr>
            <a:r>
              <a:rPr lang="en-US" sz="8000" dirty="0" smtClean="0">
                <a:solidFill>
                  <a:prstClr val="black"/>
                </a:solidFill>
                <a:latin typeface="+mj-lt"/>
              </a:rPr>
              <a:t> Community Service Hours (30 Hours)</a:t>
            </a:r>
          </a:p>
          <a:p>
            <a:pPr marL="365760" indent="-256032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None/>
              <a:defRPr/>
            </a:pPr>
            <a:r>
              <a:rPr lang="en-US" sz="8000" dirty="0" smtClean="0">
                <a:solidFill>
                  <a:prstClr val="black"/>
                </a:solidFill>
                <a:latin typeface="+mj-lt"/>
              </a:rPr>
              <a:t>    </a:t>
            </a:r>
          </a:p>
          <a:p>
            <a:pPr marL="109728"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r>
              <a:rPr lang="en-US" sz="8000" dirty="0" smtClean="0">
                <a:solidFill>
                  <a:prstClr val="black"/>
                </a:solidFill>
                <a:latin typeface="+mj-lt"/>
              </a:rPr>
              <a:t>	Check the Community Service Board in the Counseling Center   for ideas. Verification forms are available in the Counseling Center.          </a:t>
            </a:r>
          </a:p>
          <a:p>
            <a:pPr marL="365760" indent="-256032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None/>
              <a:defRPr/>
            </a:pPr>
            <a:endParaRPr lang="en-US" sz="11200" dirty="0" smtClean="0">
              <a:solidFill>
                <a:prstClr val="black"/>
              </a:solidFill>
              <a:latin typeface="+mj-lt"/>
            </a:endParaRPr>
          </a:p>
          <a:p>
            <a:pPr marL="365760" indent="-256032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None/>
              <a:defRPr/>
            </a:pPr>
            <a:r>
              <a:rPr lang="en-US" sz="11200" dirty="0" smtClean="0">
                <a:solidFill>
                  <a:prstClr val="black"/>
                </a:solidFill>
                <a:latin typeface="+mj-lt"/>
              </a:rPr>
              <a:t>	</a:t>
            </a:r>
          </a:p>
          <a:p>
            <a:pPr marL="365760" indent="-256032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None/>
              <a:defRPr/>
            </a:pPr>
            <a:endParaRPr lang="en-US" sz="2700" dirty="0" smtClean="0">
              <a:solidFill>
                <a:prstClr val="black"/>
              </a:solidFill>
              <a:latin typeface="+mj-lt"/>
            </a:endParaRPr>
          </a:p>
          <a:p>
            <a:pPr marL="365760" indent="-256032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None/>
              <a:defRPr/>
            </a:pPr>
            <a:endParaRPr lang="en-US" sz="2700" dirty="0" smtClean="0">
              <a:solidFill>
                <a:prstClr val="black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7052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GRADUATION WITH HONORS</a:t>
            </a:r>
            <a:endParaRPr lang="en-US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2000" dirty="0" smtClean="0"/>
              <a:t>*CSF is an Academic Organization (OHS Chapter)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85800" y="1752600"/>
            <a:ext cx="3200400" cy="3108960"/>
          </a:xfrm>
        </p:spPr>
        <p:txBody>
          <a:bodyPr>
            <a:normAutofit fontScale="85000" lnSpcReduction="20000"/>
          </a:bodyPr>
          <a:lstStyle/>
          <a:p>
            <a:r>
              <a:rPr lang="en-US" sz="2000" b="1" u="sng" dirty="0" smtClean="0">
                <a:latin typeface="+mj-lt"/>
              </a:rPr>
              <a:t>California Scholarship Federation (CSF)</a:t>
            </a:r>
          </a:p>
          <a:p>
            <a:endParaRPr lang="en-US" sz="2000" b="1" dirty="0" smtClean="0"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Seniors must have four semesters to qualify for Life Membership (includes second semester grades). </a:t>
            </a:r>
          </a:p>
          <a:p>
            <a:pPr>
              <a:buNone/>
            </a:pPr>
            <a:endParaRPr lang="en-US" sz="2000" dirty="0" smtClean="0"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+mj-lt"/>
              </a:rPr>
              <a:t>Students wear a distinctive, gold-colored stole and lead the student body at graduation.</a:t>
            </a:r>
          </a:p>
          <a:p>
            <a:pPr>
              <a:buFont typeface="Wingdings" pitchFamily="2" charset="2"/>
              <a:buChar char="v"/>
            </a:pPr>
            <a:endParaRPr lang="en-US" sz="2000" b="1" dirty="0" smtClean="0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*</a:t>
            </a:r>
            <a:r>
              <a:rPr lang="en-US" sz="2000" dirty="0" smtClean="0"/>
              <a:t>The Honors Diploma is a District Recognition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000" b="1" u="sng" dirty="0" smtClean="0">
                <a:latin typeface="+mj-lt"/>
              </a:rPr>
              <a:t>Honors Diploma (Diploma </a:t>
            </a:r>
          </a:p>
          <a:p>
            <a:pPr>
              <a:buNone/>
            </a:pPr>
            <a:r>
              <a:rPr lang="en-US" sz="2000" b="1" dirty="0" smtClean="0">
                <a:latin typeface="+mj-lt"/>
              </a:rPr>
              <a:t>   </a:t>
            </a:r>
            <a:r>
              <a:rPr lang="en-US" sz="2000" b="1" u="sng" dirty="0" smtClean="0">
                <a:latin typeface="+mj-lt"/>
              </a:rPr>
              <a:t>Seal)</a:t>
            </a:r>
          </a:p>
          <a:p>
            <a:pPr>
              <a:buNone/>
            </a:pPr>
            <a:endParaRPr lang="en-US" sz="2000" b="1" dirty="0" smtClean="0"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Earn an A or B in at least 17 semester courses at the Accelerated, Honors, or Advanced Placement level; </a:t>
            </a:r>
            <a:r>
              <a:rPr lang="en-US" sz="2000" u="sng" dirty="0" smtClean="0">
                <a:latin typeface="+mj-lt"/>
              </a:rPr>
              <a:t>two</a:t>
            </a:r>
            <a:r>
              <a:rPr lang="en-US" sz="2000" dirty="0" smtClean="0">
                <a:latin typeface="+mj-lt"/>
              </a:rPr>
              <a:t> must be earned in the first semester of senior year.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+mj-lt"/>
              </a:rPr>
              <a:t>Minimum 3.0 overall scholarship and citizenship GPA </a:t>
            </a:r>
            <a:endParaRPr lang="en-US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7591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6" descr="http://www.campusexplorer.com/media/376x262/Arizona-State-University-at-the-Tempe-Campus-D7F8027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09550"/>
            <a:ext cx="18589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895600"/>
            <a:ext cx="9144000" cy="914400"/>
          </a:xfrm>
          <a:ln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Why?</a:t>
            </a:r>
            <a:endParaRPr lang="en-US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268" name="Picture 2" descr="http://nationalbasketblogassociation.files.wordpress.com/2008/03/bruin-log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23950"/>
            <a:ext cx="1108075" cy="123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4" descr="http://www.projectactive.org/images/usd-logo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5313363"/>
            <a:ext cx="19050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 descr="http://a4.vox.com/6a00d4143815886a4700d4143a74e43c7f-500pi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541963"/>
            <a:ext cx="1371600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8" descr="http://www.cudaapparel.com/images/category/DaynaU/DU_Harvard_logo-tn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715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10" descr="http://www.ci.escondido.ca.us/econdev/profile/community/logo-11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5694363"/>
            <a:ext cx="19050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12" descr="http://www.meiregion10.com/images/COLLEGE_LOGOS/SouthwesternCollege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551363"/>
            <a:ext cx="10096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14" descr="SDSU Log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465763"/>
            <a:ext cx="1752600" cy="116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16" descr="http://www.meiregion10.com/images/COLLEGE_LOGOS/CityCollege.gif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551363"/>
            <a:ext cx="12573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6" name="Picture 18" descr="http://www.ciroatcitycollege.org/SDCCD-logo-color600.gif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398963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7" name="Picture 20" descr="http://www-scf.usc.edu/~panagsag/images/usc_logo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200150"/>
            <a:ext cx="16002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8" name="Picture 22" descr="http://collegefootballbelt.com/Logos/California%20logo.gi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61950"/>
            <a:ext cx="10668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9" name="Picture 24" descr="http://awareness.ics.uci.edu/~rsilvafi/pocketPC/UCI.gif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28750"/>
            <a:ext cx="2133600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0" name="Picture 28" descr="http://www.student-subway.com/media/image-gallery/image_database/logo-university-san-francisco.gif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104775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1" name="Picture 30" descr="http://www.grossmont.edu/GCTechPlans/techplan0407/images/gc_logo_small2.gif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5" y="4475163"/>
            <a:ext cx="119062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546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WHY ATTEND COLLEGE?</a:t>
            </a:r>
          </a:p>
        </p:txBody>
      </p:sp>
      <p:sp>
        <p:nvSpPr>
          <p:cNvPr id="7171" name="TextBox 6"/>
          <p:cNvSpPr txBox="1">
            <a:spLocks noChangeArrowheads="1"/>
          </p:cNvSpPr>
          <p:nvPr/>
        </p:nvSpPr>
        <p:spPr bwMode="auto">
          <a:xfrm>
            <a:off x="609600" y="6154738"/>
            <a:ext cx="2819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000">
                <a:solidFill>
                  <a:srgbClr val="000000"/>
                </a:solidFill>
              </a:rPr>
              <a:t>Source: U.S. Bureau of Labor Statistics </a:t>
            </a:r>
          </a:p>
        </p:txBody>
      </p:sp>
      <p:sp>
        <p:nvSpPr>
          <p:cNvPr id="7172" name="TextBox 5"/>
          <p:cNvSpPr txBox="1">
            <a:spLocks noChangeArrowheads="1"/>
          </p:cNvSpPr>
          <p:nvPr/>
        </p:nvSpPr>
        <p:spPr bwMode="auto">
          <a:xfrm>
            <a:off x="519113" y="1614488"/>
            <a:ext cx="8915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solidFill>
                  <a:srgbClr val="000000"/>
                </a:solidFill>
                <a:latin typeface="Corbel" pitchFamily="34" charset="0"/>
              </a:rPr>
              <a:t>Education </a:t>
            </a:r>
            <a:r>
              <a:rPr lang="en-US" sz="3600" b="1" dirty="0" smtClean="0">
                <a:solidFill>
                  <a:srgbClr val="000000"/>
                </a:solidFill>
                <a:latin typeface="Corbel" pitchFamily="34" charset="0"/>
              </a:rPr>
              <a:t>Pays</a:t>
            </a:r>
            <a:endParaRPr lang="en-US" sz="3000" b="1" dirty="0">
              <a:solidFill>
                <a:srgbClr val="000000"/>
              </a:solidFill>
              <a:latin typeface="Corbel" pitchFamily="34" charset="0"/>
            </a:endParaRPr>
          </a:p>
        </p:txBody>
      </p:sp>
      <p:sp>
        <p:nvSpPr>
          <p:cNvPr id="7173" name="Text Box 7"/>
          <p:cNvSpPr txBox="1">
            <a:spLocks noChangeArrowheads="1"/>
          </p:cNvSpPr>
          <p:nvPr/>
        </p:nvSpPr>
        <p:spPr bwMode="auto">
          <a:xfrm>
            <a:off x="6858000" y="1233488"/>
            <a:ext cx="190500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es-MX">
              <a:solidFill>
                <a:srgbClr val="000000"/>
              </a:solidFill>
            </a:endParaRPr>
          </a:p>
        </p:txBody>
      </p:sp>
      <p:pic>
        <p:nvPicPr>
          <p:cNvPr id="717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26" t="8424"/>
          <a:stretch>
            <a:fillRect/>
          </a:stretch>
        </p:blipFill>
        <p:spPr bwMode="auto">
          <a:xfrm>
            <a:off x="549275" y="2286000"/>
            <a:ext cx="6438900" cy="358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extBox 1"/>
          <p:cNvSpPr txBox="1">
            <a:spLocks noChangeArrowheads="1"/>
          </p:cNvSpPr>
          <p:nvPr/>
        </p:nvSpPr>
        <p:spPr bwMode="auto">
          <a:xfrm>
            <a:off x="6248400" y="4800600"/>
            <a:ext cx="2209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Translates into a little over $20,000 per year</a:t>
            </a:r>
          </a:p>
        </p:txBody>
      </p:sp>
      <p:sp>
        <p:nvSpPr>
          <p:cNvPr id="7176" name="TextBox 10"/>
          <p:cNvSpPr txBox="1">
            <a:spLocks noChangeArrowheads="1"/>
          </p:cNvSpPr>
          <p:nvPr/>
        </p:nvSpPr>
        <p:spPr bwMode="auto">
          <a:xfrm>
            <a:off x="6988175" y="2895600"/>
            <a:ext cx="19288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Around $80,000 per year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3768772" y="4333875"/>
            <a:ext cx="2286000" cy="0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16431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/>
              <a:t>$$$$</a:t>
            </a:r>
            <a:endParaRPr lang="es-MX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latin typeface="+mj-lt"/>
              </a:rPr>
              <a:t>College Graduates will earn, on average,</a:t>
            </a:r>
          </a:p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TWICE</a:t>
            </a:r>
            <a:r>
              <a:rPr lang="en-US" sz="3600" dirty="0" smtClean="0">
                <a:latin typeface="+mj-lt"/>
              </a:rPr>
              <a:t> </a:t>
            </a:r>
            <a:r>
              <a:rPr lang="en-US" sz="3200" dirty="0">
                <a:latin typeface="+mj-lt"/>
              </a:rPr>
              <a:t> </a:t>
            </a:r>
            <a:r>
              <a:rPr lang="en-US" sz="3200" dirty="0" smtClean="0">
                <a:latin typeface="+mj-lt"/>
              </a:rPr>
              <a:t>the money that high school graduates will earn in their lifetime.</a:t>
            </a:r>
          </a:p>
          <a:p>
            <a:endParaRPr lang="en-US" sz="3200" dirty="0">
              <a:latin typeface="+mj-lt"/>
            </a:endParaRPr>
          </a:p>
          <a:p>
            <a:pPr algn="ctr"/>
            <a:r>
              <a:rPr lang="en-US" sz="4000" dirty="0" smtClean="0">
                <a:latin typeface="+mj-lt"/>
              </a:rPr>
              <a:t>$2.67million </a:t>
            </a:r>
            <a:r>
              <a:rPr lang="en-US" sz="4000" dirty="0" err="1" smtClean="0">
                <a:latin typeface="+mj-lt"/>
              </a:rPr>
              <a:t>vs</a:t>
            </a:r>
            <a:r>
              <a:rPr lang="en-US" sz="4000" dirty="0" smtClean="0">
                <a:latin typeface="+mj-lt"/>
              </a:rPr>
              <a:t> $1.3 million</a:t>
            </a:r>
            <a:endParaRPr lang="es-MX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9866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8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1022</TotalTime>
  <Words>1140</Words>
  <Application>Microsoft Office PowerPoint</Application>
  <PresentationFormat>On-screen Show (4:3)</PresentationFormat>
  <Paragraphs>234</Paragraphs>
  <Slides>38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38</vt:i4>
      </vt:variant>
    </vt:vector>
  </HeadingPairs>
  <TitlesOfParts>
    <vt:vector size="64" baseType="lpstr">
      <vt:lpstr>Arial</vt:lpstr>
      <vt:lpstr>Arial Black</vt:lpstr>
      <vt:lpstr>Bradley Hand ITC</vt:lpstr>
      <vt:lpstr>Calibri</vt:lpstr>
      <vt:lpstr>Century Schoolbook</vt:lpstr>
      <vt:lpstr>Corbel</vt:lpstr>
      <vt:lpstr>Franklin Gothic Book</vt:lpstr>
      <vt:lpstr>Franklin Gothic Medium</vt:lpstr>
      <vt:lpstr>Georgia</vt:lpstr>
      <vt:lpstr>Harlow Solid Italic</vt:lpstr>
      <vt:lpstr>Lucida Sans Unicode</vt:lpstr>
      <vt:lpstr>Times New Roman</vt:lpstr>
      <vt:lpstr>Tunga</vt:lpstr>
      <vt:lpstr>Tw Cen MT</vt:lpstr>
      <vt:lpstr>Verdana</vt:lpstr>
      <vt:lpstr>Wingdings</vt:lpstr>
      <vt:lpstr>Wingdings 2</vt:lpstr>
      <vt:lpstr>Wingdings 3</vt:lpstr>
      <vt:lpstr>3_Default Design</vt:lpstr>
      <vt:lpstr>6_Default Design</vt:lpstr>
      <vt:lpstr>Median</vt:lpstr>
      <vt:lpstr>8_Default Design</vt:lpstr>
      <vt:lpstr>9_Default Design</vt:lpstr>
      <vt:lpstr>11_Default Design</vt:lpstr>
      <vt:lpstr>5_Concourse</vt:lpstr>
      <vt:lpstr>Angles</vt:lpstr>
      <vt:lpstr>Junior guidance lesson</vt:lpstr>
      <vt:lpstr>Olympian High School’s Mission</vt:lpstr>
      <vt:lpstr>Counseling Department</vt:lpstr>
      <vt:lpstr>Graduation   Requirements</vt:lpstr>
      <vt:lpstr>GRADUATION REQUIREMENTS  (Continued)</vt:lpstr>
      <vt:lpstr>  GRADUATION WITH HONORS</vt:lpstr>
      <vt:lpstr>Why?</vt:lpstr>
      <vt:lpstr>WHY ATTEND COLLEGE?</vt:lpstr>
      <vt:lpstr>$$$$</vt:lpstr>
      <vt:lpstr>What is the Correlation between having a College Education  &amp; Unemployment Rates? </vt:lpstr>
      <vt:lpstr>U.S. Unemployment Rates</vt:lpstr>
      <vt:lpstr>What is the CoRrelation between having a College Education and Life Expectancy?</vt:lpstr>
      <vt:lpstr>LIFE EXPECTANCY</vt:lpstr>
      <vt:lpstr>PowerPoint Presentation</vt:lpstr>
      <vt:lpstr>PowerPoint Presentation</vt:lpstr>
      <vt:lpstr>PowerPoint Presentation</vt:lpstr>
      <vt:lpstr>UCSD</vt:lpstr>
      <vt:lpstr>UCSD Criteria for Admission</vt:lpstr>
      <vt:lpstr>California State University  www.csumentor.edu</vt:lpstr>
      <vt:lpstr>PowerPoint Presentation</vt:lpstr>
      <vt:lpstr>College Entrance Requirements</vt:lpstr>
      <vt:lpstr>PowerPoint Presentation</vt:lpstr>
      <vt:lpstr>COLLEGE ENTRANCE TESTS</vt:lpstr>
      <vt:lpstr>PSAT</vt:lpstr>
      <vt:lpstr>PowerPoint Presentation</vt:lpstr>
      <vt:lpstr>PowerPoint Presentation</vt:lpstr>
      <vt:lpstr>Grade Point Average</vt:lpstr>
      <vt:lpstr>              TRANSCRIPTS </vt:lpstr>
      <vt:lpstr>PowerPoint Presentation</vt:lpstr>
      <vt:lpstr>PowerPoint Presentation</vt:lpstr>
      <vt:lpstr>PowerPoint Presentation</vt:lpstr>
      <vt:lpstr> CAHSEE Results, California Standards Test Scores</vt:lpstr>
      <vt:lpstr>PowerPoint Presentation</vt:lpstr>
      <vt:lpstr>ff</vt:lpstr>
      <vt:lpstr>District College Fair</vt:lpstr>
      <vt:lpstr>Junior Newsletter</vt:lpstr>
      <vt:lpstr>Junior Year!</vt:lpstr>
      <vt:lpstr>PowerPoint Presentation</vt:lpstr>
    </vt:vector>
  </TitlesOfParts>
  <Company>SUHSD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Hitchcock</dc:creator>
  <cp:lastModifiedBy>Michelle Clark-Cadwell</cp:lastModifiedBy>
  <cp:revision>63</cp:revision>
  <dcterms:created xsi:type="dcterms:W3CDTF">2011-08-11T19:25:18Z</dcterms:created>
  <dcterms:modified xsi:type="dcterms:W3CDTF">2015-09-15T14:25:31Z</dcterms:modified>
</cp:coreProperties>
</file>